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5"/>
  </p:notesMasterIdLst>
  <p:handoutMasterIdLst>
    <p:handoutMasterId r:id="rId56"/>
  </p:handoutMasterIdLst>
  <p:sldIdLst>
    <p:sldId id="488" r:id="rId3"/>
    <p:sldId id="489" r:id="rId4"/>
    <p:sldId id="452" r:id="rId5"/>
    <p:sldId id="514" r:id="rId6"/>
    <p:sldId id="504" r:id="rId7"/>
    <p:sldId id="513" r:id="rId8"/>
    <p:sldId id="515" r:id="rId9"/>
    <p:sldId id="453" r:id="rId10"/>
    <p:sldId id="458" r:id="rId11"/>
    <p:sldId id="473" r:id="rId12"/>
    <p:sldId id="505" r:id="rId13"/>
    <p:sldId id="516" r:id="rId14"/>
    <p:sldId id="521" r:id="rId15"/>
    <p:sldId id="520" r:id="rId16"/>
    <p:sldId id="522" r:id="rId17"/>
    <p:sldId id="517" r:id="rId18"/>
    <p:sldId id="523" r:id="rId19"/>
    <p:sldId id="524" r:id="rId20"/>
    <p:sldId id="525" r:id="rId21"/>
    <p:sldId id="548" r:id="rId22"/>
    <p:sldId id="553" r:id="rId23"/>
    <p:sldId id="518" r:id="rId24"/>
    <p:sldId id="519" r:id="rId25"/>
    <p:sldId id="526" r:id="rId26"/>
    <p:sldId id="527" r:id="rId27"/>
    <p:sldId id="478" r:id="rId28"/>
    <p:sldId id="549" r:id="rId29"/>
    <p:sldId id="528" r:id="rId30"/>
    <p:sldId id="529" r:id="rId31"/>
    <p:sldId id="530" r:id="rId32"/>
    <p:sldId id="531" r:id="rId33"/>
    <p:sldId id="532" r:id="rId34"/>
    <p:sldId id="533" r:id="rId35"/>
    <p:sldId id="534" r:id="rId36"/>
    <p:sldId id="535" r:id="rId37"/>
    <p:sldId id="536" r:id="rId38"/>
    <p:sldId id="537" r:id="rId39"/>
    <p:sldId id="538" r:id="rId40"/>
    <p:sldId id="539" r:id="rId41"/>
    <p:sldId id="540" r:id="rId42"/>
    <p:sldId id="541" r:id="rId43"/>
    <p:sldId id="554" r:id="rId44"/>
    <p:sldId id="542" r:id="rId45"/>
    <p:sldId id="543" r:id="rId46"/>
    <p:sldId id="544" r:id="rId47"/>
    <p:sldId id="545" r:id="rId48"/>
    <p:sldId id="546" r:id="rId49"/>
    <p:sldId id="547" r:id="rId50"/>
    <p:sldId id="349" r:id="rId51"/>
    <p:sldId id="550" r:id="rId52"/>
    <p:sldId id="551" r:id="rId53"/>
    <p:sldId id="552" r:id="rId5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3A6"/>
    <a:srgbClr val="FFB685"/>
    <a:srgbClr val="E85C0E"/>
    <a:srgbClr val="0097CC"/>
    <a:srgbClr val="F5DB8E"/>
    <a:srgbClr val="FFF0D9"/>
    <a:srgbClr val="FFA72A"/>
    <a:srgbClr val="F0F5FA"/>
    <a:srgbClr val="1A8AFA"/>
    <a:srgbClr val="FD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5" autoAdjust="0"/>
    <p:restoredTop sz="95785" autoAdjust="0"/>
  </p:normalViewPr>
  <p:slideViewPr>
    <p:cSldViewPr>
      <p:cViewPr varScale="1">
        <p:scale>
          <a:sx n="80" d="100"/>
          <a:sy n="80" d="100"/>
        </p:scale>
        <p:origin x="58" y="115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6/5/2017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447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CEEED-D241-4401-9102-96ADB82317DA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88638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CEEED-D241-4401-9102-96ADB82317DA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28021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72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711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85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13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180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42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CEEED-D241-4401-9102-96ADB82317DA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215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CEEED-D241-4401-9102-96ADB82317DA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20943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CEEED-D241-4401-9102-96ADB82317DA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45978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CEEED-D241-4401-9102-96ADB82317DA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10173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CEEED-D241-4401-9102-96ADB82317DA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4647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CEEED-D241-4401-9102-96ADB82317DA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95059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6/5/2017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363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en.wikipedia.org/wiki/Fibonacci_heap" TargetMode="External"/><Relationship Id="rId7" Type="http://schemas.openxmlformats.org/officeDocument/2006/relationships/hyperlink" Target="https://en.wikipedia.org/wiki/Soft_heap" TargetMode="External"/><Relationship Id="rId2" Type="http://schemas.openxmlformats.org/officeDocument/2006/relationships/hyperlink" Target="https://en.wikipedia.org/wiki/Binomial_hea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kew_heap" TargetMode="External"/><Relationship Id="rId5" Type="http://schemas.openxmlformats.org/officeDocument/2006/relationships/hyperlink" Target="https://en.wikipedia.org/wiki/Treap" TargetMode="External"/><Relationship Id="rId4" Type="http://schemas.openxmlformats.org/officeDocument/2006/relationships/hyperlink" Target="https://en.wikipedia.org/wiki/Pairing_heap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*_search_algorith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0.png"/><Relationship Id="rId18" Type="http://schemas.openxmlformats.org/officeDocument/2006/relationships/hyperlink" Target="http://www.softwaregroup.com/" TargetMode="External"/><Relationship Id="rId3" Type="http://schemas.openxmlformats.org/officeDocument/2006/relationships/hyperlink" Target="https://softuni.bg/opencourses/data-structures" TargetMode="External"/><Relationship Id="rId7" Type="http://schemas.openxmlformats.org/officeDocument/2006/relationships/image" Target="../media/image27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netpeak.net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3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8.png"/><Relationship Id="rId14" Type="http://schemas.openxmlformats.org/officeDocument/2006/relationships/hyperlink" Target="http://www.telenor.b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5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55812" y="589961"/>
            <a:ext cx="9434299" cy="1058430"/>
          </a:xfrm>
        </p:spPr>
        <p:txBody>
          <a:bodyPr>
            <a:normAutofit/>
          </a:bodyPr>
          <a:lstStyle/>
          <a:p>
            <a:r>
              <a:rPr lang="en-US" dirty="0"/>
              <a:t>Heaps and Priority Queues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752600"/>
            <a:ext cx="7910299" cy="1311301"/>
          </a:xfrm>
        </p:spPr>
        <p:txBody>
          <a:bodyPr>
            <a:normAutofit/>
          </a:bodyPr>
          <a:lstStyle/>
          <a:p>
            <a:r>
              <a:rPr lang="en-GB" sz="3600" dirty="0"/>
              <a:t>Heap Implementations</a:t>
            </a:r>
            <a:endParaRPr lang="en-US" sz="3600" dirty="0"/>
          </a:p>
        </p:txBody>
      </p:sp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390377" y="3558491"/>
            <a:ext cx="1556887" cy="1043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  <a:b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GB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Tree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Structures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77198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47097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652203"/>
            <a:ext cx="3187613" cy="363552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93365"/>
            <a:ext cx="3187613" cy="331235"/>
          </a:xfrm>
        </p:spPr>
        <p:txBody>
          <a:bodyPr/>
          <a:lstStyle/>
          <a:p>
            <a:r>
              <a:rPr lang="en-US">
                <a:hlinkClick r:id="rId4"/>
              </a:rPr>
              <a:t>http://softuni.bg</a:t>
            </a:r>
            <a:endParaRPr lang="en-US" dirty="0"/>
          </a:p>
        </p:txBody>
      </p:sp>
      <p:pic>
        <p:nvPicPr>
          <p:cNvPr id="23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419946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5012" y="3355591"/>
            <a:ext cx="4405099" cy="2969009"/>
          </a:xfrm>
          <a:prstGeom prst="rect">
            <a:avLst/>
          </a:prstGeom>
        </p:spPr>
      </p:pic>
      <p:pic>
        <p:nvPicPr>
          <p:cNvPr id="16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33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09770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Binary heap </a:t>
            </a:r>
            <a:endParaRPr lang="en-GB" dirty="0"/>
          </a:p>
          <a:p>
            <a:pPr lvl="1"/>
            <a:r>
              <a:rPr lang="en-GB" dirty="0"/>
              <a:t>Represents a Binary Tree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Shape property</a:t>
            </a:r>
            <a:r>
              <a:rPr lang="en-US" dirty="0"/>
              <a:t> </a:t>
            </a:r>
            <a:r>
              <a:rPr lang="en-GB" dirty="0"/>
              <a:t>- </a:t>
            </a:r>
            <a:r>
              <a:rPr lang="en-US" dirty="0"/>
              <a:t>Binary heap is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complete binary tree:</a:t>
            </a:r>
          </a:p>
          <a:p>
            <a:pPr lvl="2"/>
            <a:r>
              <a:rPr lang="en-GB" dirty="0"/>
              <a:t>Every level, except the last, </a:t>
            </a:r>
            <a:br>
              <a:rPr lang="en-GB" dirty="0"/>
            </a:br>
            <a:r>
              <a:rPr lang="en-GB" dirty="0"/>
              <a:t>is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completely filled</a:t>
            </a:r>
          </a:p>
          <a:p>
            <a:pPr lvl="2"/>
            <a:r>
              <a:rPr lang="en-GB" dirty="0"/>
              <a:t>Last is filled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from left to right</a:t>
            </a:r>
          </a:p>
          <a:p>
            <a:pPr lvl="2"/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Heap</a:t>
            </a:r>
            <a:endParaRPr lang="en-GB" dirty="0"/>
          </a:p>
        </p:txBody>
      </p:sp>
      <p:sp>
        <p:nvSpPr>
          <p:cNvPr id="6" name="Line 11">
            <a:extLst>
              <a:ext uri="{FF2B5EF4-FFF2-40B4-BE49-F238E27FC236}">
                <a16:creationId xmlns:a16="http://schemas.microsoft.com/office/drawing/2014/main" id="{DDC0D9FD-7011-485B-81B6-D0F65632E4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14244" y="4144897"/>
            <a:ext cx="500380" cy="475713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Line 12">
            <a:extLst>
              <a:ext uri="{FF2B5EF4-FFF2-40B4-BE49-F238E27FC236}">
                <a16:creationId xmlns:a16="http://schemas.microsoft.com/office/drawing/2014/main" id="{030AE203-0689-4288-B50F-F9809DE272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73242" y="5138702"/>
            <a:ext cx="260451" cy="374565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Line 13">
            <a:extLst>
              <a:ext uri="{FF2B5EF4-FFF2-40B4-BE49-F238E27FC236}">
                <a16:creationId xmlns:a16="http://schemas.microsoft.com/office/drawing/2014/main" id="{B861F879-B3A8-4397-800F-721C21A1E326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0432" y="5195601"/>
            <a:ext cx="187839" cy="346116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Line 15">
            <a:extLst>
              <a:ext uri="{FF2B5EF4-FFF2-40B4-BE49-F238E27FC236}">
                <a16:creationId xmlns:a16="http://schemas.microsoft.com/office/drawing/2014/main" id="{1423242F-E334-49E1-8D6B-040B69EC12E1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2350" y="4135415"/>
            <a:ext cx="468811" cy="504162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E606CED5-A8B4-4283-8D6A-91C47ABF5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6212" y="3657600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2A7AC373-25B5-4908-ADDC-851E6136C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5411" y="4570037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1A026849-234C-4AA3-AD18-323AED8BD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3200" y="4569744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1B90D1DD-6490-4BDD-98F7-61FF88A44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0939" y="5498752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5F44D9EE-FBDD-4E1D-AEF0-89FBB07DB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5176" y="5529073"/>
            <a:ext cx="661385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F8DF021-B6CB-4208-9BDB-5802C7955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700216"/>
              </p:ext>
            </p:extLst>
          </p:nvPr>
        </p:nvGraphicFramePr>
        <p:xfrm>
          <a:off x="7406553" y="1296183"/>
          <a:ext cx="3281822" cy="579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4503">
                  <a:extLst>
                    <a:ext uri="{9D8B030D-6E8A-4147-A177-3AD203B41FA5}">
                      <a16:colId xmlns:a16="http://schemas.microsoft.com/office/drawing/2014/main" val="1839793027"/>
                    </a:ext>
                  </a:extLst>
                </a:gridCol>
                <a:gridCol w="654503">
                  <a:extLst>
                    <a:ext uri="{9D8B030D-6E8A-4147-A177-3AD203B41FA5}">
                      <a16:colId xmlns:a16="http://schemas.microsoft.com/office/drawing/2014/main" val="3310712889"/>
                    </a:ext>
                  </a:extLst>
                </a:gridCol>
                <a:gridCol w="663810">
                  <a:extLst>
                    <a:ext uri="{9D8B030D-6E8A-4147-A177-3AD203B41FA5}">
                      <a16:colId xmlns:a16="http://schemas.microsoft.com/office/drawing/2014/main" val="3151771699"/>
                    </a:ext>
                  </a:extLst>
                </a:gridCol>
                <a:gridCol w="654503">
                  <a:extLst>
                    <a:ext uri="{9D8B030D-6E8A-4147-A177-3AD203B41FA5}">
                      <a16:colId xmlns:a16="http://schemas.microsoft.com/office/drawing/2014/main" val="1910374378"/>
                    </a:ext>
                  </a:extLst>
                </a:gridCol>
                <a:gridCol w="654503">
                  <a:extLst>
                    <a:ext uri="{9D8B030D-6E8A-4147-A177-3AD203B41FA5}">
                      <a16:colId xmlns:a16="http://schemas.microsoft.com/office/drawing/2014/main" val="1173985056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8171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8F7865-45F8-431C-B1E5-E90280B557C7}"/>
              </a:ext>
            </a:extLst>
          </p:cNvPr>
          <p:cNvSpPr txBox="1"/>
          <p:nvPr/>
        </p:nvSpPr>
        <p:spPr>
          <a:xfrm>
            <a:off x="7548968" y="132261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C88237-FC72-42F3-B3EF-66A83D2BD446}"/>
              </a:ext>
            </a:extLst>
          </p:cNvPr>
          <p:cNvSpPr txBox="1"/>
          <p:nvPr/>
        </p:nvSpPr>
        <p:spPr>
          <a:xfrm>
            <a:off x="8202375" y="132261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F79E19-30A2-45EB-AFFA-95E6ED91790B}"/>
              </a:ext>
            </a:extLst>
          </p:cNvPr>
          <p:cNvSpPr txBox="1"/>
          <p:nvPr/>
        </p:nvSpPr>
        <p:spPr>
          <a:xfrm>
            <a:off x="8844503" y="1322619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0ACC6B-CC56-43F1-BD16-2B62817A47C2}"/>
              </a:ext>
            </a:extLst>
          </p:cNvPr>
          <p:cNvSpPr txBox="1"/>
          <p:nvPr/>
        </p:nvSpPr>
        <p:spPr>
          <a:xfrm>
            <a:off x="9513253" y="1322619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CDF35C-A4AB-4B07-82C6-FDB2EC0043A7}"/>
              </a:ext>
            </a:extLst>
          </p:cNvPr>
          <p:cNvSpPr txBox="1"/>
          <p:nvPr/>
        </p:nvSpPr>
        <p:spPr>
          <a:xfrm>
            <a:off x="10166144" y="1322619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2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BA11F9D2-46F2-4EB5-89F2-28A90FB01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888162"/>
              </p:ext>
            </p:extLst>
          </p:nvPr>
        </p:nvGraphicFramePr>
        <p:xfrm>
          <a:off x="7385417" y="1875303"/>
          <a:ext cx="3281822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4503">
                  <a:extLst>
                    <a:ext uri="{9D8B030D-6E8A-4147-A177-3AD203B41FA5}">
                      <a16:colId xmlns:a16="http://schemas.microsoft.com/office/drawing/2014/main" val="1839793027"/>
                    </a:ext>
                  </a:extLst>
                </a:gridCol>
                <a:gridCol w="654503">
                  <a:extLst>
                    <a:ext uri="{9D8B030D-6E8A-4147-A177-3AD203B41FA5}">
                      <a16:colId xmlns:a16="http://schemas.microsoft.com/office/drawing/2014/main" val="3310712889"/>
                    </a:ext>
                  </a:extLst>
                </a:gridCol>
                <a:gridCol w="663810">
                  <a:extLst>
                    <a:ext uri="{9D8B030D-6E8A-4147-A177-3AD203B41FA5}">
                      <a16:colId xmlns:a16="http://schemas.microsoft.com/office/drawing/2014/main" val="3151771699"/>
                    </a:ext>
                  </a:extLst>
                </a:gridCol>
                <a:gridCol w="654503">
                  <a:extLst>
                    <a:ext uri="{9D8B030D-6E8A-4147-A177-3AD203B41FA5}">
                      <a16:colId xmlns:a16="http://schemas.microsoft.com/office/drawing/2014/main" val="1910374378"/>
                    </a:ext>
                  </a:extLst>
                </a:gridCol>
                <a:gridCol w="654503">
                  <a:extLst>
                    <a:ext uri="{9D8B030D-6E8A-4147-A177-3AD203B41FA5}">
                      <a16:colId xmlns:a16="http://schemas.microsoft.com/office/drawing/2014/main" val="1173985056"/>
                    </a:ext>
                  </a:extLst>
                </a:gridCol>
              </a:tblGrid>
              <a:tr h="271992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81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212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Binary heap can be efficiently stored in an array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Parent(i)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= (i - 1) / 2</a:t>
            </a:r>
          </a:p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Left(i)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= 2 * i + 1;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Right(i)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= 2 * i + 2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Heap – Array Implementation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12" y="1971675"/>
            <a:ext cx="7193070" cy="3133725"/>
          </a:xfrm>
          <a:prstGeom prst="roundRect">
            <a:avLst>
              <a:gd name="adj" fmla="val 3152"/>
            </a:avLst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DC3428-7205-4F0C-BE00-573B794F3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830368"/>
              </p:ext>
            </p:extLst>
          </p:nvPr>
        </p:nvGraphicFramePr>
        <p:xfrm>
          <a:off x="2665412" y="1977390"/>
          <a:ext cx="6705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>
                  <a:extLst>
                    <a:ext uri="{9D8B030D-6E8A-4147-A177-3AD203B41FA5}">
                      <a16:colId xmlns:a16="http://schemas.microsoft.com/office/drawing/2014/main" val="3351162020"/>
                    </a:ext>
                  </a:extLst>
                </a:gridCol>
                <a:gridCol w="447040">
                  <a:extLst>
                    <a:ext uri="{9D8B030D-6E8A-4147-A177-3AD203B41FA5}">
                      <a16:colId xmlns:a16="http://schemas.microsoft.com/office/drawing/2014/main" val="1308809992"/>
                    </a:ext>
                  </a:extLst>
                </a:gridCol>
                <a:gridCol w="447040">
                  <a:extLst>
                    <a:ext uri="{9D8B030D-6E8A-4147-A177-3AD203B41FA5}">
                      <a16:colId xmlns:a16="http://schemas.microsoft.com/office/drawing/2014/main" val="282215268"/>
                    </a:ext>
                  </a:extLst>
                </a:gridCol>
                <a:gridCol w="447040">
                  <a:extLst>
                    <a:ext uri="{9D8B030D-6E8A-4147-A177-3AD203B41FA5}">
                      <a16:colId xmlns:a16="http://schemas.microsoft.com/office/drawing/2014/main" val="2050636273"/>
                    </a:ext>
                  </a:extLst>
                </a:gridCol>
                <a:gridCol w="447040">
                  <a:extLst>
                    <a:ext uri="{9D8B030D-6E8A-4147-A177-3AD203B41FA5}">
                      <a16:colId xmlns:a16="http://schemas.microsoft.com/office/drawing/2014/main" val="3414550229"/>
                    </a:ext>
                  </a:extLst>
                </a:gridCol>
                <a:gridCol w="447040">
                  <a:extLst>
                    <a:ext uri="{9D8B030D-6E8A-4147-A177-3AD203B41FA5}">
                      <a16:colId xmlns:a16="http://schemas.microsoft.com/office/drawing/2014/main" val="3014521409"/>
                    </a:ext>
                  </a:extLst>
                </a:gridCol>
                <a:gridCol w="447040">
                  <a:extLst>
                    <a:ext uri="{9D8B030D-6E8A-4147-A177-3AD203B41FA5}">
                      <a16:colId xmlns:a16="http://schemas.microsoft.com/office/drawing/2014/main" val="1829356663"/>
                    </a:ext>
                  </a:extLst>
                </a:gridCol>
                <a:gridCol w="447040">
                  <a:extLst>
                    <a:ext uri="{9D8B030D-6E8A-4147-A177-3AD203B41FA5}">
                      <a16:colId xmlns:a16="http://schemas.microsoft.com/office/drawing/2014/main" val="471689909"/>
                    </a:ext>
                  </a:extLst>
                </a:gridCol>
                <a:gridCol w="447040">
                  <a:extLst>
                    <a:ext uri="{9D8B030D-6E8A-4147-A177-3AD203B41FA5}">
                      <a16:colId xmlns:a16="http://schemas.microsoft.com/office/drawing/2014/main" val="2827330281"/>
                    </a:ext>
                  </a:extLst>
                </a:gridCol>
                <a:gridCol w="447040">
                  <a:extLst>
                    <a:ext uri="{9D8B030D-6E8A-4147-A177-3AD203B41FA5}">
                      <a16:colId xmlns:a16="http://schemas.microsoft.com/office/drawing/2014/main" val="977942485"/>
                    </a:ext>
                  </a:extLst>
                </a:gridCol>
                <a:gridCol w="447040">
                  <a:extLst>
                    <a:ext uri="{9D8B030D-6E8A-4147-A177-3AD203B41FA5}">
                      <a16:colId xmlns:a16="http://schemas.microsoft.com/office/drawing/2014/main" val="206097474"/>
                    </a:ext>
                  </a:extLst>
                </a:gridCol>
                <a:gridCol w="447040">
                  <a:extLst>
                    <a:ext uri="{9D8B030D-6E8A-4147-A177-3AD203B41FA5}">
                      <a16:colId xmlns:a16="http://schemas.microsoft.com/office/drawing/2014/main" val="2733454346"/>
                    </a:ext>
                  </a:extLst>
                </a:gridCol>
                <a:gridCol w="447040">
                  <a:extLst>
                    <a:ext uri="{9D8B030D-6E8A-4147-A177-3AD203B41FA5}">
                      <a16:colId xmlns:a16="http://schemas.microsoft.com/office/drawing/2014/main" val="2223190903"/>
                    </a:ext>
                  </a:extLst>
                </a:gridCol>
                <a:gridCol w="447040">
                  <a:extLst>
                    <a:ext uri="{9D8B030D-6E8A-4147-A177-3AD203B41FA5}">
                      <a16:colId xmlns:a16="http://schemas.microsoft.com/office/drawing/2014/main" val="1893475325"/>
                    </a:ext>
                  </a:extLst>
                </a:gridCol>
                <a:gridCol w="447040">
                  <a:extLst>
                    <a:ext uri="{9D8B030D-6E8A-4147-A177-3AD203B41FA5}">
                      <a16:colId xmlns:a16="http://schemas.microsoft.com/office/drawing/2014/main" val="1847605767"/>
                    </a:ext>
                  </a:extLst>
                </a:gridCol>
              </a:tblGrid>
              <a:tr h="186972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686096"/>
                  </a:ext>
                </a:extLst>
              </a:tr>
            </a:tbl>
          </a:graphicData>
        </a:graphic>
      </p:graphicFrame>
      <p:sp>
        <p:nvSpPr>
          <p:cNvPr id="7" name="AutoShape 5">
            <a:extLst>
              <a:ext uri="{FF2B5EF4-FFF2-40B4-BE49-F238E27FC236}">
                <a16:creationId xmlns:a16="http://schemas.microsoft.com/office/drawing/2014/main" id="{6B309265-E268-4344-9910-BEA62EF79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9212" y="2857930"/>
            <a:ext cx="3657600" cy="917680"/>
          </a:xfrm>
          <a:prstGeom prst="wedgeRoundRectCallout">
            <a:avLst>
              <a:gd name="adj1" fmla="val -56063"/>
              <a:gd name="adj2" fmla="val -50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heap </a:t>
            </a:r>
            <a:r>
              <a:rPr lang="en-GB" sz="2800" dirty="0">
                <a:solidFill>
                  <a:schemeClr val="tx1"/>
                </a:solidFill>
              </a:rPr>
              <a:t>and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 shape </a:t>
            </a:r>
            <a:r>
              <a:rPr lang="en-GB" sz="2800" dirty="0">
                <a:solidFill>
                  <a:schemeClr val="tx1"/>
                </a:solidFill>
              </a:rPr>
              <a:t>properties are satisfied</a:t>
            </a:r>
            <a:endParaRPr lang="bg-BG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8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To preserve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heap properties</a:t>
            </a:r>
            <a:r>
              <a:rPr lang="en-US" dirty="0"/>
              <a:t>:</a:t>
            </a:r>
          </a:p>
          <a:p>
            <a:pPr marL="892237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Insert</a:t>
            </a:r>
            <a:r>
              <a:rPr lang="en-US" dirty="0"/>
              <a:t> at the end</a:t>
            </a:r>
            <a:endParaRPr lang="en-US" dirty="0">
              <a:sym typeface="Wingdings" panose="05000000000000000000" pitchFamily="2" charset="2"/>
            </a:endParaRPr>
          </a:p>
          <a:p>
            <a:pPr marL="892237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Heapify</a:t>
            </a:r>
            <a:r>
              <a:rPr lang="en-US" dirty="0"/>
              <a:t> element up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Right: Max Heap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Insert 16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Insert 25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Insertion</a:t>
            </a:r>
          </a:p>
        </p:txBody>
      </p:sp>
      <p:sp>
        <p:nvSpPr>
          <p:cNvPr id="7" name="Line 11"/>
          <p:cNvSpPr>
            <a:spLocks noChangeShapeType="1"/>
          </p:cNvSpPr>
          <p:nvPr/>
        </p:nvSpPr>
        <p:spPr bwMode="auto">
          <a:xfrm flipH="1">
            <a:off x="7014044" y="3154297"/>
            <a:ext cx="500380" cy="475713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Line 12"/>
          <p:cNvSpPr>
            <a:spLocks noChangeShapeType="1"/>
          </p:cNvSpPr>
          <p:nvPr/>
        </p:nvSpPr>
        <p:spPr bwMode="auto">
          <a:xfrm flipH="1">
            <a:off x="6373042" y="4148102"/>
            <a:ext cx="260451" cy="374565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>
            <a:off x="6990232" y="4205001"/>
            <a:ext cx="187839" cy="346116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8092150" y="3144815"/>
            <a:ext cx="468811" cy="504162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Line 16"/>
          <p:cNvSpPr>
            <a:spLocks noChangeShapeType="1"/>
          </p:cNvSpPr>
          <p:nvPr/>
        </p:nvSpPr>
        <p:spPr bwMode="auto">
          <a:xfrm flipH="1">
            <a:off x="8461516" y="4194229"/>
            <a:ext cx="140486" cy="382467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Oval 4"/>
          <p:cNvSpPr>
            <a:spLocks noChangeArrowheads="1"/>
          </p:cNvSpPr>
          <p:nvPr/>
        </p:nvSpPr>
        <p:spPr bwMode="auto">
          <a:xfrm>
            <a:off x="7466012" y="2667000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</a:t>
            </a:r>
          </a:p>
        </p:txBody>
      </p:sp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8425211" y="3579437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6523000" y="3579144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</a:p>
        </p:txBody>
      </p:sp>
      <p:sp>
        <p:nvSpPr>
          <p:cNvPr id="17" name="Oval 8"/>
          <p:cNvSpPr>
            <a:spLocks noChangeArrowheads="1"/>
          </p:cNvSpPr>
          <p:nvPr/>
        </p:nvSpPr>
        <p:spPr bwMode="auto">
          <a:xfrm>
            <a:off x="5920739" y="4508152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18" name="Oval 9"/>
          <p:cNvSpPr>
            <a:spLocks noChangeArrowheads="1"/>
          </p:cNvSpPr>
          <p:nvPr/>
        </p:nvSpPr>
        <p:spPr bwMode="auto">
          <a:xfrm>
            <a:off x="6964976" y="4538473"/>
            <a:ext cx="661385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9" name="Oval 10"/>
          <p:cNvSpPr>
            <a:spLocks noChangeArrowheads="1"/>
          </p:cNvSpPr>
          <p:nvPr/>
        </p:nvSpPr>
        <p:spPr bwMode="auto">
          <a:xfrm>
            <a:off x="7995998" y="4527002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8907051" y="4181629"/>
            <a:ext cx="217429" cy="390371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10"/>
          <p:cNvSpPr>
            <a:spLocks noChangeArrowheads="1"/>
          </p:cNvSpPr>
          <p:nvPr/>
        </p:nvSpPr>
        <p:spPr bwMode="auto">
          <a:xfrm>
            <a:off x="8964011" y="4527002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9295493" y="2664979"/>
            <a:ext cx="2170663" cy="884007"/>
          </a:xfrm>
          <a:prstGeom prst="wedgeRoundRectCallout">
            <a:avLst>
              <a:gd name="adj1" fmla="val -61532"/>
              <a:gd name="adj2" fmla="val 514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>
                <a:solidFill>
                  <a:srgbClr val="FFFFFF"/>
                </a:solidFill>
              </a:rPr>
              <a:t>Satisfy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heap property</a:t>
            </a:r>
            <a:endParaRPr lang="bg-BG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AutoShape 5"/>
          <p:cNvSpPr>
            <a:spLocks noChangeArrowheads="1"/>
          </p:cNvSpPr>
          <p:nvPr/>
        </p:nvSpPr>
        <p:spPr bwMode="auto">
          <a:xfrm>
            <a:off x="1692051" y="3145601"/>
            <a:ext cx="2796700" cy="884007"/>
          </a:xfrm>
          <a:prstGeom prst="wedgeRoundRectCallout">
            <a:avLst>
              <a:gd name="adj1" fmla="val -56237"/>
              <a:gd name="adj2" fmla="val -519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>
                <a:solidFill>
                  <a:srgbClr val="FFFFFF"/>
                </a:solidFill>
              </a:rPr>
              <a:t>Promote while element &gt; parent</a:t>
            </a:r>
            <a:endParaRPr lang="bg-BG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4" name="Line 12"/>
          <p:cNvSpPr>
            <a:spLocks noChangeShapeType="1"/>
          </p:cNvSpPr>
          <p:nvPr/>
        </p:nvSpPr>
        <p:spPr bwMode="auto">
          <a:xfrm flipH="1">
            <a:off x="5967260" y="5136884"/>
            <a:ext cx="127151" cy="370852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Oval 8"/>
          <p:cNvSpPr>
            <a:spLocks noChangeArrowheads="1"/>
          </p:cNvSpPr>
          <p:nvPr/>
        </p:nvSpPr>
        <p:spPr bwMode="auto">
          <a:xfrm>
            <a:off x="5514958" y="5493221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86932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2282E-6 2.59259E-6 L -0.04415 -0.138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" y="-692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4577E-6 -2.96296E-6 L 0.04415 0.138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1" y="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891E-6 1.85185E-6 L 0.03334 -0.1437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-719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8281E-6 3.7037E-7 L -0.03334 0.14375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34 -0.14375 L 0.08271 -0.27917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2" y="-678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6197E-6 -2.96296E-6 L -0.04937 0.1354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5" y="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4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271 -0.27917 L 0.16007 -0.41204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8" y="-664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51211E-8 -1.11111E-6 L -0.07736 0.13287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68" y="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20" grpId="0" animBg="1"/>
      <p:bldP spid="21" grpId="0" animBg="1"/>
      <p:bldP spid="21" grpId="1" animBg="1"/>
      <p:bldP spid="22" grpId="0" animBg="1"/>
      <p:bldP spid="23" grpId="0" animBg="1"/>
      <p:bldP spid="24" grpId="0" animBg="1"/>
      <p:bldP spid="25" grpId="0" animBg="1"/>
      <p:bldP spid="25" grpId="1" animBg="1"/>
      <p:bldP spid="25" grpId="2" animBg="1"/>
      <p:bldP spid="25" grpId="3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Implement a max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BinaryHeap&lt;T&gt;</a:t>
            </a:r>
            <a:r>
              <a:rPr lang="en-US" altLang="ko-KR" dirty="0">
                <a:ea typeface="굴림" pitchFamily="50" charset="-127"/>
              </a:rPr>
              <a:t> with:</a:t>
            </a:r>
          </a:p>
          <a:p>
            <a:pPr lvl="1">
              <a:lnSpc>
                <a:spcPct val="110000"/>
              </a:lnSpc>
            </a:pPr>
            <a:r>
              <a:rPr lang="en-US" altLang="ko-KR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int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 Count</a:t>
            </a:r>
          </a:p>
          <a:p>
            <a:pPr lvl="1">
              <a:lnSpc>
                <a:spcPct val="110000"/>
              </a:lnSpc>
            </a:pP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void Insert(T item)</a:t>
            </a:r>
            <a:r>
              <a:rPr lang="en-US" altLang="ko-KR" dirty="0">
                <a:ea typeface="굴림" pitchFamily="50" charset="-127"/>
              </a:rPr>
              <a:t> – O(logN)</a:t>
            </a:r>
          </a:p>
          <a:p>
            <a:pPr lvl="1">
              <a:lnSpc>
                <a:spcPct val="110000"/>
              </a:lnSpc>
            </a:pP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T Peek()</a:t>
            </a:r>
            <a:r>
              <a:rPr lang="en-US" altLang="ko-KR" dirty="0">
                <a:ea typeface="굴림" pitchFamily="50" charset="-127"/>
              </a:rPr>
              <a:t> – O(1)</a:t>
            </a: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Problem: </a:t>
            </a:r>
            <a:r>
              <a:rPr lang="en-GB" altLang="ko-KR" dirty="0">
                <a:ea typeface="굴림" pitchFamily="50" charset="-127"/>
              </a:rPr>
              <a:t>Heap Insert and Peek</a:t>
            </a:r>
            <a:endParaRPr lang="bg-BG" dirty="0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 flipH="1">
            <a:off x="3874082" y="4431233"/>
            <a:ext cx="500380" cy="475713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 flipH="1">
            <a:off x="3233080" y="5425038"/>
            <a:ext cx="260451" cy="374565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>
            <a:off x="3850270" y="5481937"/>
            <a:ext cx="187839" cy="346116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>
            <a:off x="4952188" y="4421751"/>
            <a:ext cx="468811" cy="504162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 flipH="1">
            <a:off x="5321554" y="5471165"/>
            <a:ext cx="140486" cy="382467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Oval 4"/>
          <p:cNvSpPr>
            <a:spLocks noChangeArrowheads="1"/>
          </p:cNvSpPr>
          <p:nvPr/>
        </p:nvSpPr>
        <p:spPr bwMode="auto">
          <a:xfrm>
            <a:off x="4326050" y="3943936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</a:t>
            </a:r>
          </a:p>
        </p:txBody>
      </p:sp>
      <p:sp>
        <p:nvSpPr>
          <p:cNvPr id="15" name="Oval 5"/>
          <p:cNvSpPr>
            <a:spLocks noChangeArrowheads="1"/>
          </p:cNvSpPr>
          <p:nvPr/>
        </p:nvSpPr>
        <p:spPr bwMode="auto">
          <a:xfrm>
            <a:off x="5285249" y="4856373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3383038" y="4856080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</a:p>
        </p:txBody>
      </p:sp>
      <p:sp>
        <p:nvSpPr>
          <p:cNvPr id="17" name="Oval 8"/>
          <p:cNvSpPr>
            <a:spLocks noChangeArrowheads="1"/>
          </p:cNvSpPr>
          <p:nvPr/>
        </p:nvSpPr>
        <p:spPr bwMode="auto">
          <a:xfrm>
            <a:off x="2780777" y="5785088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18" name="Oval 9"/>
          <p:cNvSpPr>
            <a:spLocks noChangeArrowheads="1"/>
          </p:cNvSpPr>
          <p:nvPr/>
        </p:nvSpPr>
        <p:spPr bwMode="auto">
          <a:xfrm>
            <a:off x="3825014" y="5815409"/>
            <a:ext cx="661385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9" name="Oval 10"/>
          <p:cNvSpPr>
            <a:spLocks noChangeArrowheads="1"/>
          </p:cNvSpPr>
          <p:nvPr/>
        </p:nvSpPr>
        <p:spPr bwMode="auto">
          <a:xfrm>
            <a:off x="4856036" y="5803938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5767089" y="5458565"/>
            <a:ext cx="217429" cy="390371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10"/>
          <p:cNvSpPr>
            <a:spLocks noChangeArrowheads="1"/>
          </p:cNvSpPr>
          <p:nvPr/>
        </p:nvSpPr>
        <p:spPr bwMode="auto">
          <a:xfrm>
            <a:off x="5824049" y="5803938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sp>
        <p:nvSpPr>
          <p:cNvPr id="23" name="Oval 8"/>
          <p:cNvSpPr>
            <a:spLocks noChangeArrowheads="1"/>
          </p:cNvSpPr>
          <p:nvPr/>
        </p:nvSpPr>
        <p:spPr bwMode="auto">
          <a:xfrm>
            <a:off x="1732799" y="4505652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</a:t>
            </a:r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 flipH="1">
            <a:off x="8663081" y="3593033"/>
            <a:ext cx="500380" cy="475713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Line 12"/>
          <p:cNvSpPr>
            <a:spLocks noChangeShapeType="1"/>
          </p:cNvSpPr>
          <p:nvPr/>
        </p:nvSpPr>
        <p:spPr bwMode="auto">
          <a:xfrm flipH="1">
            <a:off x="8022079" y="4586838"/>
            <a:ext cx="260451" cy="374565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Line 13"/>
          <p:cNvSpPr>
            <a:spLocks noChangeShapeType="1"/>
          </p:cNvSpPr>
          <p:nvPr/>
        </p:nvSpPr>
        <p:spPr bwMode="auto">
          <a:xfrm>
            <a:off x="8639269" y="4643737"/>
            <a:ext cx="187839" cy="346116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Line 15"/>
          <p:cNvSpPr>
            <a:spLocks noChangeShapeType="1"/>
          </p:cNvSpPr>
          <p:nvPr/>
        </p:nvSpPr>
        <p:spPr bwMode="auto">
          <a:xfrm>
            <a:off x="9741187" y="3583551"/>
            <a:ext cx="468811" cy="504162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Line 16"/>
          <p:cNvSpPr>
            <a:spLocks noChangeShapeType="1"/>
          </p:cNvSpPr>
          <p:nvPr/>
        </p:nvSpPr>
        <p:spPr bwMode="auto">
          <a:xfrm flipH="1">
            <a:off x="10110553" y="4632965"/>
            <a:ext cx="140486" cy="382467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9115049" y="3105736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</a:t>
            </a:r>
          </a:p>
        </p:txBody>
      </p:sp>
      <p:sp>
        <p:nvSpPr>
          <p:cNvPr id="30" name="Oval 5"/>
          <p:cNvSpPr>
            <a:spLocks noChangeArrowheads="1"/>
          </p:cNvSpPr>
          <p:nvPr/>
        </p:nvSpPr>
        <p:spPr bwMode="auto">
          <a:xfrm>
            <a:off x="10074248" y="4018173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</a:p>
        </p:txBody>
      </p:sp>
      <p:sp>
        <p:nvSpPr>
          <p:cNvPr id="31" name="Oval 7"/>
          <p:cNvSpPr>
            <a:spLocks noChangeArrowheads="1"/>
          </p:cNvSpPr>
          <p:nvPr/>
        </p:nvSpPr>
        <p:spPr bwMode="auto">
          <a:xfrm>
            <a:off x="8172037" y="4017880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</a:t>
            </a:r>
          </a:p>
        </p:txBody>
      </p:sp>
      <p:sp>
        <p:nvSpPr>
          <p:cNvPr id="32" name="Oval 8"/>
          <p:cNvSpPr>
            <a:spLocks noChangeArrowheads="1"/>
          </p:cNvSpPr>
          <p:nvPr/>
        </p:nvSpPr>
        <p:spPr bwMode="auto">
          <a:xfrm>
            <a:off x="7569776" y="4946888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endParaRPr kumimoji="0"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Oval 9"/>
          <p:cNvSpPr>
            <a:spLocks noChangeArrowheads="1"/>
          </p:cNvSpPr>
          <p:nvPr/>
        </p:nvSpPr>
        <p:spPr bwMode="auto">
          <a:xfrm>
            <a:off x="8614013" y="4977209"/>
            <a:ext cx="661385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34" name="Oval 10"/>
          <p:cNvSpPr>
            <a:spLocks noChangeArrowheads="1"/>
          </p:cNvSpPr>
          <p:nvPr/>
        </p:nvSpPr>
        <p:spPr bwMode="auto">
          <a:xfrm>
            <a:off x="9645035" y="4965738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</p:txBody>
      </p:sp>
      <p:sp>
        <p:nvSpPr>
          <p:cNvPr id="35" name="Line 16"/>
          <p:cNvSpPr>
            <a:spLocks noChangeShapeType="1"/>
          </p:cNvSpPr>
          <p:nvPr/>
        </p:nvSpPr>
        <p:spPr bwMode="auto">
          <a:xfrm>
            <a:off x="10556088" y="4620365"/>
            <a:ext cx="217429" cy="390371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Oval 10"/>
          <p:cNvSpPr>
            <a:spLocks noChangeArrowheads="1"/>
          </p:cNvSpPr>
          <p:nvPr/>
        </p:nvSpPr>
        <p:spPr bwMode="auto">
          <a:xfrm>
            <a:off x="10613048" y="4965738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sp>
        <p:nvSpPr>
          <p:cNvPr id="37" name="Oval 8"/>
          <p:cNvSpPr>
            <a:spLocks noChangeArrowheads="1"/>
          </p:cNvSpPr>
          <p:nvPr/>
        </p:nvSpPr>
        <p:spPr bwMode="auto">
          <a:xfrm>
            <a:off x="7238294" y="5905218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38" name="Line 12"/>
          <p:cNvSpPr>
            <a:spLocks noChangeShapeType="1"/>
          </p:cNvSpPr>
          <p:nvPr/>
        </p:nvSpPr>
        <p:spPr bwMode="auto">
          <a:xfrm flipH="1">
            <a:off x="7645545" y="5549468"/>
            <a:ext cx="112768" cy="355750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Arrow: Right 1"/>
          <p:cNvSpPr/>
          <p:nvPr/>
        </p:nvSpPr>
        <p:spPr>
          <a:xfrm>
            <a:off x="6214128" y="4662053"/>
            <a:ext cx="496364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766668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Solution: </a:t>
            </a:r>
            <a:r>
              <a:rPr lang="en-GB" altLang="ko-KR" dirty="0">
                <a:ea typeface="굴림" pitchFamily="50" charset="-127"/>
              </a:rPr>
              <a:t>Heap Insert and Peek (2)</a:t>
            </a:r>
            <a:endParaRPr lang="bg-BG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13353" y="1066800"/>
            <a:ext cx="10515598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BinaryHeap&lt;T&gt; where T : IComparable&lt;T&gt;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create "List&lt;T&gt; heap" to store elements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item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this.heap.Add(item);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this.HeapifyUp(this.heap.Count - 1);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Implement Peek()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13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Solution: </a:t>
            </a:r>
            <a:r>
              <a:rPr lang="en-GB" altLang="ko-KR" dirty="0">
                <a:ea typeface="굴림" pitchFamily="50" charset="-127"/>
              </a:rPr>
              <a:t>Heap Insertion and Peek </a:t>
            </a:r>
            <a:r>
              <a:rPr lang="en-US" altLang="ko-KR" dirty="0">
                <a:ea typeface="굴림" pitchFamily="50" charset="-127"/>
              </a:rPr>
              <a:t>(3)</a:t>
            </a:r>
            <a:endParaRPr lang="bg-BG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13353" y="1371600"/>
            <a:ext cx="10515598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HeapifyUp(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current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(current &gt; 0 &amp;&amp; </a:t>
            </a:r>
            <a:endParaRPr lang="bg-BG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IsLess(((current - 1) / 2), current))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this.Swap(current, (current - 1) / 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current = (current - 1) / 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Implement IsLess() and Swap()</a:t>
            </a:r>
          </a:p>
        </p:txBody>
      </p:sp>
    </p:spTree>
    <p:extLst>
      <p:ext uri="{BB962C8B-B14F-4D97-AF65-F5344CB8AC3E}">
        <p14:creationId xmlns:p14="http://schemas.microsoft.com/office/powerpoint/2010/main" val="238212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To preserve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heap properties</a:t>
            </a:r>
            <a:r>
              <a:rPr lang="en-US" dirty="0"/>
              <a:t>:</a:t>
            </a:r>
          </a:p>
          <a:p>
            <a:pPr marL="892237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Save </a:t>
            </a:r>
            <a:r>
              <a:rPr lang="en-US" dirty="0"/>
              <a:t>first element</a:t>
            </a:r>
          </a:p>
          <a:p>
            <a:pPr marL="892237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Swap</a:t>
            </a:r>
            <a:r>
              <a:rPr lang="en-US" dirty="0"/>
              <a:t> first with last</a:t>
            </a:r>
            <a:endParaRPr lang="en-US" dirty="0">
              <a:sym typeface="Wingdings" panose="05000000000000000000" pitchFamily="2" charset="2"/>
            </a:endParaRPr>
          </a:p>
          <a:p>
            <a:pPr marL="892237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Heapify</a:t>
            </a:r>
            <a:r>
              <a:rPr lang="en-US" dirty="0"/>
              <a:t> first down</a:t>
            </a:r>
          </a:p>
          <a:p>
            <a:pPr marL="892237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/>
              <a:t> element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Right: Max Heap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Pull – returns 25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Deletion</a:t>
            </a:r>
          </a:p>
        </p:txBody>
      </p:sp>
      <p:sp>
        <p:nvSpPr>
          <p:cNvPr id="7" name="Line 11"/>
          <p:cNvSpPr>
            <a:spLocks noChangeShapeType="1"/>
          </p:cNvSpPr>
          <p:nvPr/>
        </p:nvSpPr>
        <p:spPr bwMode="auto">
          <a:xfrm flipH="1">
            <a:off x="7014044" y="3154297"/>
            <a:ext cx="500380" cy="475713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Line 12"/>
          <p:cNvSpPr>
            <a:spLocks noChangeShapeType="1"/>
          </p:cNvSpPr>
          <p:nvPr/>
        </p:nvSpPr>
        <p:spPr bwMode="auto">
          <a:xfrm flipH="1">
            <a:off x="6373042" y="4148102"/>
            <a:ext cx="260451" cy="374565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>
            <a:off x="6990232" y="4205001"/>
            <a:ext cx="187839" cy="346116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8092150" y="3144815"/>
            <a:ext cx="468811" cy="504162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Line 16"/>
          <p:cNvSpPr>
            <a:spLocks noChangeShapeType="1"/>
          </p:cNvSpPr>
          <p:nvPr/>
        </p:nvSpPr>
        <p:spPr bwMode="auto">
          <a:xfrm flipH="1">
            <a:off x="8461516" y="4194229"/>
            <a:ext cx="140486" cy="382467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Oval 4"/>
          <p:cNvSpPr>
            <a:spLocks noChangeArrowheads="1"/>
          </p:cNvSpPr>
          <p:nvPr/>
        </p:nvSpPr>
        <p:spPr bwMode="auto">
          <a:xfrm>
            <a:off x="7466012" y="2667000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</a:t>
            </a:r>
          </a:p>
        </p:txBody>
      </p:sp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8425211" y="3579437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6523000" y="3579144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</a:t>
            </a:r>
          </a:p>
        </p:txBody>
      </p:sp>
      <p:sp>
        <p:nvSpPr>
          <p:cNvPr id="17" name="Oval 8"/>
          <p:cNvSpPr>
            <a:spLocks noChangeArrowheads="1"/>
          </p:cNvSpPr>
          <p:nvPr/>
        </p:nvSpPr>
        <p:spPr bwMode="auto">
          <a:xfrm>
            <a:off x="5920739" y="4508152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</a:p>
        </p:txBody>
      </p:sp>
      <p:sp>
        <p:nvSpPr>
          <p:cNvPr id="18" name="Oval 9"/>
          <p:cNvSpPr>
            <a:spLocks noChangeArrowheads="1"/>
          </p:cNvSpPr>
          <p:nvPr/>
        </p:nvSpPr>
        <p:spPr bwMode="auto">
          <a:xfrm>
            <a:off x="6964976" y="4538473"/>
            <a:ext cx="661385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9" name="Oval 10"/>
          <p:cNvSpPr>
            <a:spLocks noChangeArrowheads="1"/>
          </p:cNvSpPr>
          <p:nvPr/>
        </p:nvSpPr>
        <p:spPr bwMode="auto">
          <a:xfrm>
            <a:off x="7995998" y="4527002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8907051" y="4181629"/>
            <a:ext cx="217429" cy="390371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10"/>
          <p:cNvSpPr>
            <a:spLocks noChangeArrowheads="1"/>
          </p:cNvSpPr>
          <p:nvPr/>
        </p:nvSpPr>
        <p:spPr bwMode="auto">
          <a:xfrm>
            <a:off x="8964011" y="4527002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</a:p>
        </p:txBody>
      </p:sp>
      <p:sp>
        <p:nvSpPr>
          <p:cNvPr id="23" name="AutoShape 5"/>
          <p:cNvSpPr>
            <a:spLocks noChangeArrowheads="1"/>
          </p:cNvSpPr>
          <p:nvPr/>
        </p:nvSpPr>
        <p:spPr bwMode="auto">
          <a:xfrm>
            <a:off x="8395048" y="1956146"/>
            <a:ext cx="3664433" cy="884007"/>
          </a:xfrm>
          <a:prstGeom prst="wedgeRoundRectCallout">
            <a:avLst>
              <a:gd name="adj1" fmla="val -55717"/>
              <a:gd name="adj2" fmla="val 471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>
                <a:solidFill>
                  <a:srgbClr val="FFFFFF"/>
                </a:solidFill>
              </a:rPr>
              <a:t>Demote while </a:t>
            </a:r>
            <a:br>
              <a:rPr lang="en-GB" sz="2800" dirty="0">
                <a:solidFill>
                  <a:srgbClr val="FFFFFF"/>
                </a:solidFill>
              </a:rPr>
            </a:br>
            <a:r>
              <a:rPr lang="en-GB" sz="2800" dirty="0">
                <a:solidFill>
                  <a:srgbClr val="FFFFFF"/>
                </a:solidFill>
              </a:rPr>
              <a:t>element &lt; greater child</a:t>
            </a:r>
            <a:endParaRPr lang="bg-BG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4" name="Line 12"/>
          <p:cNvSpPr>
            <a:spLocks noChangeShapeType="1"/>
          </p:cNvSpPr>
          <p:nvPr/>
        </p:nvSpPr>
        <p:spPr bwMode="auto">
          <a:xfrm flipH="1">
            <a:off x="5967260" y="5136884"/>
            <a:ext cx="127151" cy="370852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Oval 8"/>
          <p:cNvSpPr>
            <a:spLocks noChangeArrowheads="1"/>
          </p:cNvSpPr>
          <p:nvPr/>
        </p:nvSpPr>
        <p:spPr bwMode="auto">
          <a:xfrm>
            <a:off x="5514958" y="5493221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7466012" y="1539354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75896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51211E-8 -1.11111E-6 L -0.16007 0.4120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36" y="2041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891E-6 1.85185E-6 L 0.16007 -0.4120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8" y="-2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07 -0.41204 L 0.08271 -0.2789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5" y="655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6197E-6 -2.96296E-6 L 0.07736 -0.133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0" y="-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271 -0.27894 L 0.03321 -0.1435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3" y="652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8281E-6 3.7037E-7 L 0.0495 -0.1354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8" y="-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6" grpId="0" animBg="1"/>
      <p:bldP spid="17" grpId="0" animBg="1"/>
      <p:bldP spid="23" grpId="0" animBg="1"/>
      <p:bldP spid="23" grpId="1" animBg="1"/>
      <p:bldP spid="24" grpId="0" animBg="1"/>
      <p:bldP spid="25" grpId="0" animBg="1"/>
      <p:bldP spid="25" grpId="1" animBg="1"/>
      <p:bldP spid="25" grpId="2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Using your Max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BinaryHeap&lt;T&gt;</a:t>
            </a:r>
            <a:r>
              <a:rPr lang="en-US" altLang="ko-KR" dirty="0">
                <a:ea typeface="굴림" pitchFamily="50" charset="-127"/>
              </a:rPr>
              <a:t> implement:</a:t>
            </a:r>
          </a:p>
          <a:p>
            <a:pPr lvl="1">
              <a:lnSpc>
                <a:spcPct val="110000"/>
              </a:lnSpc>
            </a:pP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T Pull()</a:t>
            </a:r>
            <a:r>
              <a:rPr lang="en-US" altLang="ko-KR" dirty="0">
                <a:ea typeface="굴림" pitchFamily="50" charset="-127"/>
              </a:rPr>
              <a:t> – O(</a:t>
            </a:r>
            <a:r>
              <a:rPr lang="en-US" altLang="ko-KR" dirty="0" err="1">
                <a:ea typeface="굴림" pitchFamily="50" charset="-127"/>
              </a:rPr>
              <a:t>logN</a:t>
            </a:r>
            <a:r>
              <a:rPr lang="en-US" altLang="ko-KR" dirty="0">
                <a:ea typeface="굴림" pitchFamily="50" charset="-127"/>
              </a:rPr>
              <a:t>) – throws Invalid Operation ex.</a:t>
            </a: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Problem: Heap Deletion</a:t>
            </a:r>
            <a:endParaRPr lang="bg-BG" dirty="0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 flipH="1">
            <a:off x="2551826" y="3840097"/>
            <a:ext cx="500380" cy="475713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 flipH="1">
            <a:off x="1910824" y="4833902"/>
            <a:ext cx="260451" cy="374565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>
            <a:off x="2528014" y="4890801"/>
            <a:ext cx="187839" cy="346116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>
            <a:off x="3629932" y="3830615"/>
            <a:ext cx="468811" cy="504162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 flipH="1">
            <a:off x="3999298" y="4880029"/>
            <a:ext cx="140486" cy="382467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Oval 4"/>
          <p:cNvSpPr>
            <a:spLocks noChangeArrowheads="1"/>
          </p:cNvSpPr>
          <p:nvPr/>
        </p:nvSpPr>
        <p:spPr bwMode="auto">
          <a:xfrm>
            <a:off x="3003794" y="3352800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</a:t>
            </a:r>
          </a:p>
        </p:txBody>
      </p:sp>
      <p:sp>
        <p:nvSpPr>
          <p:cNvPr id="15" name="Oval 5"/>
          <p:cNvSpPr>
            <a:spLocks noChangeArrowheads="1"/>
          </p:cNvSpPr>
          <p:nvPr/>
        </p:nvSpPr>
        <p:spPr bwMode="auto">
          <a:xfrm>
            <a:off x="3962993" y="4265237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2060782" y="4264944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</a:p>
        </p:txBody>
      </p:sp>
      <p:sp>
        <p:nvSpPr>
          <p:cNvPr id="17" name="Oval 8"/>
          <p:cNvSpPr>
            <a:spLocks noChangeArrowheads="1"/>
          </p:cNvSpPr>
          <p:nvPr/>
        </p:nvSpPr>
        <p:spPr bwMode="auto">
          <a:xfrm>
            <a:off x="1458521" y="5193952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18" name="Oval 9"/>
          <p:cNvSpPr>
            <a:spLocks noChangeArrowheads="1"/>
          </p:cNvSpPr>
          <p:nvPr/>
        </p:nvSpPr>
        <p:spPr bwMode="auto">
          <a:xfrm>
            <a:off x="2502758" y="5224273"/>
            <a:ext cx="661385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9" name="Oval 10"/>
          <p:cNvSpPr>
            <a:spLocks noChangeArrowheads="1"/>
          </p:cNvSpPr>
          <p:nvPr/>
        </p:nvSpPr>
        <p:spPr bwMode="auto">
          <a:xfrm>
            <a:off x="3533780" y="5212802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4444833" y="4867429"/>
            <a:ext cx="217429" cy="390371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10"/>
          <p:cNvSpPr>
            <a:spLocks noChangeArrowheads="1"/>
          </p:cNvSpPr>
          <p:nvPr/>
        </p:nvSpPr>
        <p:spPr bwMode="auto">
          <a:xfrm>
            <a:off x="4501793" y="5212802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sp>
        <p:nvSpPr>
          <p:cNvPr id="2" name="Arrow: Right 1"/>
          <p:cNvSpPr/>
          <p:nvPr/>
        </p:nvSpPr>
        <p:spPr>
          <a:xfrm>
            <a:off x="5743494" y="4070917"/>
            <a:ext cx="496364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2" name="Line 11"/>
          <p:cNvSpPr>
            <a:spLocks noChangeShapeType="1"/>
          </p:cNvSpPr>
          <p:nvPr/>
        </p:nvSpPr>
        <p:spPr bwMode="auto">
          <a:xfrm flipH="1">
            <a:off x="8058881" y="3840097"/>
            <a:ext cx="500380" cy="475713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Line 12"/>
          <p:cNvSpPr>
            <a:spLocks noChangeShapeType="1"/>
          </p:cNvSpPr>
          <p:nvPr/>
        </p:nvSpPr>
        <p:spPr bwMode="auto">
          <a:xfrm flipH="1">
            <a:off x="7417879" y="4833902"/>
            <a:ext cx="260451" cy="374565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Line 13"/>
          <p:cNvSpPr>
            <a:spLocks noChangeShapeType="1"/>
          </p:cNvSpPr>
          <p:nvPr/>
        </p:nvSpPr>
        <p:spPr bwMode="auto">
          <a:xfrm>
            <a:off x="8035069" y="4890801"/>
            <a:ext cx="187839" cy="346116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Line 15"/>
          <p:cNvSpPr>
            <a:spLocks noChangeShapeType="1"/>
          </p:cNvSpPr>
          <p:nvPr/>
        </p:nvSpPr>
        <p:spPr bwMode="auto">
          <a:xfrm>
            <a:off x="9136987" y="3830615"/>
            <a:ext cx="468811" cy="504162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Line 16"/>
          <p:cNvSpPr>
            <a:spLocks noChangeShapeType="1"/>
          </p:cNvSpPr>
          <p:nvPr/>
        </p:nvSpPr>
        <p:spPr bwMode="auto">
          <a:xfrm flipH="1">
            <a:off x="9506353" y="4880029"/>
            <a:ext cx="140486" cy="382467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Oval 4"/>
          <p:cNvSpPr>
            <a:spLocks noChangeArrowheads="1"/>
          </p:cNvSpPr>
          <p:nvPr/>
        </p:nvSpPr>
        <p:spPr bwMode="auto">
          <a:xfrm>
            <a:off x="8510849" y="3352800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sp>
        <p:nvSpPr>
          <p:cNvPr id="58" name="Oval 5"/>
          <p:cNvSpPr>
            <a:spLocks noChangeArrowheads="1"/>
          </p:cNvSpPr>
          <p:nvPr/>
        </p:nvSpPr>
        <p:spPr bwMode="auto">
          <a:xfrm>
            <a:off x="9470048" y="4265237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</a:p>
        </p:txBody>
      </p:sp>
      <p:sp>
        <p:nvSpPr>
          <p:cNvPr id="59" name="Oval 7"/>
          <p:cNvSpPr>
            <a:spLocks noChangeArrowheads="1"/>
          </p:cNvSpPr>
          <p:nvPr/>
        </p:nvSpPr>
        <p:spPr bwMode="auto">
          <a:xfrm>
            <a:off x="7567837" y="4264944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</a:p>
        </p:txBody>
      </p:sp>
      <p:sp>
        <p:nvSpPr>
          <p:cNvPr id="60" name="Oval 8"/>
          <p:cNvSpPr>
            <a:spLocks noChangeArrowheads="1"/>
          </p:cNvSpPr>
          <p:nvPr/>
        </p:nvSpPr>
        <p:spPr bwMode="auto">
          <a:xfrm>
            <a:off x="6965576" y="5193952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61" name="Oval 9"/>
          <p:cNvSpPr>
            <a:spLocks noChangeArrowheads="1"/>
          </p:cNvSpPr>
          <p:nvPr/>
        </p:nvSpPr>
        <p:spPr bwMode="auto">
          <a:xfrm>
            <a:off x="8009813" y="5224273"/>
            <a:ext cx="661385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62" name="Oval 10"/>
          <p:cNvSpPr>
            <a:spLocks noChangeArrowheads="1"/>
          </p:cNvSpPr>
          <p:nvPr/>
        </p:nvSpPr>
        <p:spPr bwMode="auto">
          <a:xfrm>
            <a:off x="9040835" y="5212802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04585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Solution: Heap Deletion</a:t>
            </a:r>
            <a:endParaRPr lang="bg-BG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13353" y="1066800"/>
            <a:ext cx="10515598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T Pull()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check if heap is empty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 item = this.heap[0];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this.Swap(0, this.heap.Count() - 1);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this.heap.RemoveAt(this.heap.Count() - 1);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HeapifyDown(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item;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707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Solution: Heap Deletion (2)</a:t>
            </a:r>
            <a:endParaRPr lang="bg-BG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13353" y="971938"/>
            <a:ext cx="10515598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HeapifyDown(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current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(current &lt; this.heap.Count / 2)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child = 2 * current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(HasRight(child) &amp;&amp; IsLess(child, child + 1))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child = child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(!IsLess(current, child))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this.Swap(current, child);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current = child;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9607063" y="1905000"/>
            <a:ext cx="2388171" cy="911155"/>
          </a:xfrm>
          <a:prstGeom prst="wedgeRoundRectCallout">
            <a:avLst>
              <a:gd name="adj1" fmla="val -63103"/>
              <a:gd name="adj2" fmla="val 487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>
                <a:solidFill>
                  <a:srgbClr val="FFFFFF"/>
                </a:solidFill>
              </a:rPr>
              <a:t>Check if right child is larger</a:t>
            </a:r>
            <a:endParaRPr lang="bg-BG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923212" y="4648200"/>
            <a:ext cx="2800987" cy="834955"/>
          </a:xfrm>
          <a:prstGeom prst="wedgeRoundRectCallout">
            <a:avLst>
              <a:gd name="adj1" fmla="val -60771"/>
              <a:gd name="adj2" fmla="val -183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>
                <a:solidFill>
                  <a:srgbClr val="FFFFFF"/>
                </a:solidFill>
              </a:rPr>
              <a:t>Break if element is in place</a:t>
            </a:r>
            <a:endParaRPr lang="bg-BG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14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buFontTx/>
              <a:buAutoNum type="arabicPeriod"/>
            </a:pPr>
            <a:r>
              <a:rPr lang="en-US" sz="3500" dirty="0"/>
              <a:t>Priority Queue</a:t>
            </a:r>
          </a:p>
          <a:p>
            <a:pPr marL="442913" indent="-442913">
              <a:buFontTx/>
              <a:buAutoNum type="arabicPeriod"/>
            </a:pPr>
            <a:r>
              <a:rPr lang="en-US" sz="3500" dirty="0"/>
              <a:t>PQ Basic Implementation</a:t>
            </a:r>
          </a:p>
          <a:p>
            <a:pPr marL="442913" indent="-442913">
              <a:buFontTx/>
              <a:buAutoNum type="arabicPeriod"/>
            </a:pP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Heaps</a:t>
            </a:r>
            <a:r>
              <a:rPr lang="en-US" sz="3500" dirty="0"/>
              <a:t> and 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Binary Heaps</a:t>
            </a:r>
          </a:p>
          <a:p>
            <a:pPr marL="442913" indent="-442913">
              <a:buFontTx/>
              <a:buAutoNum type="arabicPeriod"/>
            </a:pPr>
            <a:r>
              <a:rPr lang="en-US" sz="3500" dirty="0"/>
              <a:t>Insert </a:t>
            </a:r>
            <a:r>
              <a:rPr lang="en-US" sz="3500" dirty="0">
                <a:sym typeface="Wingdings" panose="05000000000000000000" pitchFamily="2" charset="2"/>
              </a:rPr>
              <a:t></a:t>
            </a:r>
            <a:r>
              <a:rPr lang="en-US" sz="3500" dirty="0"/>
              <a:t> 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Heapify Up</a:t>
            </a:r>
          </a:p>
          <a:p>
            <a:pPr marL="442913" indent="-442913">
              <a:buFontTx/>
              <a:buAutoNum type="arabicPeriod"/>
            </a:pPr>
            <a:r>
              <a:rPr lang="en-US" sz="3500" dirty="0"/>
              <a:t>Delete </a:t>
            </a:r>
            <a:r>
              <a:rPr lang="en-US" sz="3500" dirty="0">
                <a:sym typeface="Wingdings" panose="05000000000000000000" pitchFamily="2" charset="2"/>
              </a:rPr>
              <a:t> 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Heapify Down</a:t>
            </a:r>
          </a:p>
          <a:p>
            <a:pPr marL="442913" indent="-442913">
              <a:buFontTx/>
              <a:buAutoNum type="arabicPeriod"/>
            </a:pPr>
            <a:r>
              <a:rPr lang="en-US" sz="3500" dirty="0">
                <a:sym typeface="Wingdings" panose="05000000000000000000" pitchFamily="2" charset="2"/>
              </a:rPr>
              <a:t>Heap 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Sort</a:t>
            </a:r>
          </a:p>
          <a:p>
            <a:pPr marL="442913" indent="-442913">
              <a:buFontTx/>
              <a:buAutoNum type="arabicPeriod"/>
            </a:pPr>
            <a:r>
              <a:rPr lang="en-US" sz="3500" dirty="0">
                <a:sym typeface="Wingdings" panose="05000000000000000000" pitchFamily="2" charset="2"/>
              </a:rPr>
              <a:t>A* Algorithm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811" y="16002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Binary Heap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23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25704"/>
            <a:ext cx="10363200" cy="820600"/>
          </a:xfrm>
        </p:spPr>
        <p:txBody>
          <a:bodyPr/>
          <a:lstStyle/>
          <a:p>
            <a:r>
              <a:rPr lang="en-GB" dirty="0"/>
              <a:t>Heap Sort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Heap Construction and Sorting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A2F0C5-FC4C-487F-AA44-597D4717A5AE}"/>
              </a:ext>
            </a:extLst>
          </p:cNvPr>
          <p:cNvGrpSpPr/>
          <p:nvPr/>
        </p:nvGrpSpPr>
        <p:grpSpPr>
          <a:xfrm>
            <a:off x="4189412" y="2590800"/>
            <a:ext cx="3962400" cy="1220479"/>
            <a:chOff x="4189412" y="2590800"/>
            <a:chExt cx="3962400" cy="122047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A793C9F-2454-4971-8F64-AB88B0094ED7}"/>
                </a:ext>
              </a:extLst>
            </p:cNvPr>
            <p:cNvSpPr/>
            <p:nvPr/>
          </p:nvSpPr>
          <p:spPr>
            <a:xfrm>
              <a:off x="4189412" y="2590800"/>
              <a:ext cx="3962400" cy="1220479"/>
            </a:xfrm>
            <a:prstGeom prst="roundRect">
              <a:avLst>
                <a:gd name="adj" fmla="val 730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pic>
          <p:nvPicPr>
            <p:cNvPr id="1028" name="Picture 4" descr="A small complete binary tree stored in an array">
              <a:extLst>
                <a:ext uri="{FF2B5EF4-FFF2-40B4-BE49-F238E27FC236}">
                  <a16:creationId xmlns:a16="http://schemas.microsoft.com/office/drawing/2014/main" id="{7E0E08EE-D72D-41D1-9619-D0A0020CC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8487" y="2771776"/>
              <a:ext cx="3524250" cy="885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5276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To construct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heap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Heapify Down </a:t>
            </a:r>
            <a:r>
              <a:rPr lang="en-US" dirty="0"/>
              <a:t>from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= N/2 </a:t>
            </a:r>
            <a:r>
              <a:rPr lang="en-US" dirty="0"/>
              <a:t>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0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Construction from Array</a:t>
            </a:r>
          </a:p>
        </p:txBody>
      </p:sp>
      <p:sp>
        <p:nvSpPr>
          <p:cNvPr id="7" name="Line 11"/>
          <p:cNvSpPr>
            <a:spLocks noChangeShapeType="1"/>
          </p:cNvSpPr>
          <p:nvPr/>
        </p:nvSpPr>
        <p:spPr bwMode="auto">
          <a:xfrm flipH="1">
            <a:off x="7873517" y="2844642"/>
            <a:ext cx="500380" cy="475713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Line 12"/>
          <p:cNvSpPr>
            <a:spLocks noChangeShapeType="1"/>
          </p:cNvSpPr>
          <p:nvPr/>
        </p:nvSpPr>
        <p:spPr bwMode="auto">
          <a:xfrm flipH="1">
            <a:off x="7232515" y="3838447"/>
            <a:ext cx="260451" cy="374565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>
            <a:off x="7849705" y="3895346"/>
            <a:ext cx="187839" cy="346116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8951623" y="2835160"/>
            <a:ext cx="468811" cy="504162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Oval 4"/>
          <p:cNvSpPr>
            <a:spLocks noChangeArrowheads="1"/>
          </p:cNvSpPr>
          <p:nvPr/>
        </p:nvSpPr>
        <p:spPr bwMode="auto">
          <a:xfrm>
            <a:off x="8325485" y="2357345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9284684" y="3269782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7382473" y="3269489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7" name="Oval 8"/>
          <p:cNvSpPr>
            <a:spLocks noChangeArrowheads="1"/>
          </p:cNvSpPr>
          <p:nvPr/>
        </p:nvSpPr>
        <p:spPr bwMode="auto">
          <a:xfrm>
            <a:off x="6780212" y="4198497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18" name="Oval 9"/>
          <p:cNvSpPr>
            <a:spLocks noChangeArrowheads="1"/>
          </p:cNvSpPr>
          <p:nvPr/>
        </p:nvSpPr>
        <p:spPr bwMode="auto">
          <a:xfrm>
            <a:off x="7824449" y="4228818"/>
            <a:ext cx="661385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972094"/>
              </p:ext>
            </p:extLst>
          </p:nvPr>
        </p:nvGraphicFramePr>
        <p:xfrm>
          <a:off x="6747450" y="5440680"/>
          <a:ext cx="3281822" cy="579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4503">
                  <a:extLst>
                    <a:ext uri="{9D8B030D-6E8A-4147-A177-3AD203B41FA5}">
                      <a16:colId xmlns:a16="http://schemas.microsoft.com/office/drawing/2014/main" val="1839793027"/>
                    </a:ext>
                  </a:extLst>
                </a:gridCol>
                <a:gridCol w="654503">
                  <a:extLst>
                    <a:ext uri="{9D8B030D-6E8A-4147-A177-3AD203B41FA5}">
                      <a16:colId xmlns:a16="http://schemas.microsoft.com/office/drawing/2014/main" val="3310712889"/>
                    </a:ext>
                  </a:extLst>
                </a:gridCol>
                <a:gridCol w="663810">
                  <a:extLst>
                    <a:ext uri="{9D8B030D-6E8A-4147-A177-3AD203B41FA5}">
                      <a16:colId xmlns:a16="http://schemas.microsoft.com/office/drawing/2014/main" val="3151771699"/>
                    </a:ext>
                  </a:extLst>
                </a:gridCol>
                <a:gridCol w="654503">
                  <a:extLst>
                    <a:ext uri="{9D8B030D-6E8A-4147-A177-3AD203B41FA5}">
                      <a16:colId xmlns:a16="http://schemas.microsoft.com/office/drawing/2014/main" val="1910374378"/>
                    </a:ext>
                  </a:extLst>
                </a:gridCol>
                <a:gridCol w="654503">
                  <a:extLst>
                    <a:ext uri="{9D8B030D-6E8A-4147-A177-3AD203B41FA5}">
                      <a16:colId xmlns:a16="http://schemas.microsoft.com/office/drawing/2014/main" val="1173985056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8171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89865" y="546711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/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43272" y="546711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/>
              <a:t>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185400" y="5467116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54150" y="5467116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507041" y="5467116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5</a:t>
            </a: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573408"/>
              </p:ext>
            </p:extLst>
          </p:nvPr>
        </p:nvGraphicFramePr>
        <p:xfrm>
          <a:off x="6726314" y="6019800"/>
          <a:ext cx="3281822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4503">
                  <a:extLst>
                    <a:ext uri="{9D8B030D-6E8A-4147-A177-3AD203B41FA5}">
                      <a16:colId xmlns:a16="http://schemas.microsoft.com/office/drawing/2014/main" val="1839793027"/>
                    </a:ext>
                  </a:extLst>
                </a:gridCol>
                <a:gridCol w="654503">
                  <a:extLst>
                    <a:ext uri="{9D8B030D-6E8A-4147-A177-3AD203B41FA5}">
                      <a16:colId xmlns:a16="http://schemas.microsoft.com/office/drawing/2014/main" val="3310712889"/>
                    </a:ext>
                  </a:extLst>
                </a:gridCol>
                <a:gridCol w="663810">
                  <a:extLst>
                    <a:ext uri="{9D8B030D-6E8A-4147-A177-3AD203B41FA5}">
                      <a16:colId xmlns:a16="http://schemas.microsoft.com/office/drawing/2014/main" val="3151771699"/>
                    </a:ext>
                  </a:extLst>
                </a:gridCol>
                <a:gridCol w="654503">
                  <a:extLst>
                    <a:ext uri="{9D8B030D-6E8A-4147-A177-3AD203B41FA5}">
                      <a16:colId xmlns:a16="http://schemas.microsoft.com/office/drawing/2014/main" val="1910374378"/>
                    </a:ext>
                  </a:extLst>
                </a:gridCol>
                <a:gridCol w="654503">
                  <a:extLst>
                    <a:ext uri="{9D8B030D-6E8A-4147-A177-3AD203B41FA5}">
                      <a16:colId xmlns:a16="http://schemas.microsoft.com/office/drawing/2014/main" val="1173985056"/>
                    </a:ext>
                  </a:extLst>
                </a:gridCol>
              </a:tblGrid>
              <a:tr h="271992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81711"/>
                  </a:ext>
                </a:extLst>
              </a:tr>
            </a:tbl>
          </a:graphicData>
        </a:graphic>
      </p:graphicFrame>
      <p:sp>
        <p:nvSpPr>
          <p:cNvPr id="34" name="AutoShape 5"/>
          <p:cNvSpPr>
            <a:spLocks noChangeArrowheads="1"/>
          </p:cNvSpPr>
          <p:nvPr/>
        </p:nvSpPr>
        <p:spPr bwMode="auto">
          <a:xfrm>
            <a:off x="9961260" y="2239332"/>
            <a:ext cx="1869171" cy="884007"/>
          </a:xfrm>
          <a:prstGeom prst="wedgeRoundRectCallout">
            <a:avLst>
              <a:gd name="adj1" fmla="val -60759"/>
              <a:gd name="adj2" fmla="val 476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>
                <a:solidFill>
                  <a:srgbClr val="FFFFFF"/>
                </a:solidFill>
              </a:rPr>
              <a:t>Heap with 1 element</a:t>
            </a:r>
            <a:endParaRPr lang="bg-BG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5069270" y="3095831"/>
            <a:ext cx="1869171" cy="884007"/>
          </a:xfrm>
          <a:prstGeom prst="wedgeRoundRectCallout">
            <a:avLst>
              <a:gd name="adj1" fmla="val 63928"/>
              <a:gd name="adj2" fmla="val -65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>
                <a:solidFill>
                  <a:srgbClr val="FFFFFF"/>
                </a:solidFill>
              </a:rPr>
              <a:t>Heap with 3 elements</a:t>
            </a:r>
            <a:endParaRPr lang="bg-BG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91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044E-6 -4.07407E-6 L 0.03621 0.1398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" y="692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126E-6 1.11111E-6 L -0.03621 -0.1398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-671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66397E-7 4.81481E-6 L 0.15994 -0.0037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7" y="-18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242E-6 4.81481E-6 L -0.16111 -1.48148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92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2 -0.13982 L 0.04115 -0.2729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0" y="-675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92446E-7 -2.22222E-6 L -0.07737 0.133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6" y="655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111 -4.81481E-6 L -0.21464 4.81481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3" y="39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437E-6 -4.81481E-6 L 0.05353 4.81481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1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736 0.1331 L -0.03868 0.2715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" y="692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21 0.13981 L 2.9044E-6 -4.07407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2" y="-669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53 -1.48148E-6 L 0.21464 4.81481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9" y="18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4 -0.00371 L -4.18859E-6 -1.48148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6" grpId="0" animBg="1"/>
      <p:bldP spid="16" grpId="1" animBg="1"/>
      <p:bldP spid="18" grpId="0" animBg="1"/>
      <p:bldP spid="18" grpId="1" animBg="1"/>
      <p:bldP spid="5" grpId="0"/>
      <p:bldP spid="5" grpId="1"/>
      <p:bldP spid="29" grpId="0"/>
      <p:bldP spid="29" grpId="1"/>
      <p:bldP spid="32" grpId="0"/>
      <p:bldP spid="32" grpId="1"/>
      <p:bldP spid="34" grpId="0" animBg="1"/>
      <p:bldP spid="34" grpId="1" animBg="1"/>
      <p:bldP spid="35" grpId="0" animBg="1"/>
      <p:bldP spid="35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To sort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array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Construct heap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From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= N - 1 </a:t>
            </a:r>
            <a:r>
              <a:rPr lang="en-US" dirty="0"/>
              <a:t>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Swap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a[0] </a:t>
            </a:r>
            <a:r>
              <a:rPr lang="en-US" dirty="0"/>
              <a:t>with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a[</a:t>
            </a:r>
            <a:r>
              <a:rPr lang="en-GB" b="1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]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Heapify down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a[0] </a:t>
            </a:r>
            <a:r>
              <a:rPr lang="en-US" dirty="0"/>
              <a:t>to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- 1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</a:t>
            </a:r>
          </a:p>
        </p:txBody>
      </p:sp>
      <p:sp>
        <p:nvSpPr>
          <p:cNvPr id="7" name="Line 11"/>
          <p:cNvSpPr>
            <a:spLocks noChangeShapeType="1"/>
          </p:cNvSpPr>
          <p:nvPr/>
        </p:nvSpPr>
        <p:spPr bwMode="auto">
          <a:xfrm flipH="1">
            <a:off x="7873517" y="2392297"/>
            <a:ext cx="500380" cy="475713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Line 12"/>
          <p:cNvSpPr>
            <a:spLocks noChangeShapeType="1"/>
          </p:cNvSpPr>
          <p:nvPr/>
        </p:nvSpPr>
        <p:spPr bwMode="auto">
          <a:xfrm flipH="1">
            <a:off x="7232515" y="3386102"/>
            <a:ext cx="260451" cy="374565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>
            <a:off x="7849705" y="3443001"/>
            <a:ext cx="187839" cy="346116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8951623" y="2382815"/>
            <a:ext cx="468811" cy="504162"/>
          </a:xfrm>
          <a:prstGeom prst="lin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Oval 4"/>
          <p:cNvSpPr>
            <a:spLocks noChangeArrowheads="1"/>
          </p:cNvSpPr>
          <p:nvPr/>
        </p:nvSpPr>
        <p:spPr bwMode="auto">
          <a:xfrm>
            <a:off x="8325485" y="1905000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9284684" y="2817437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7382473" y="2817144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7" name="Oval 8"/>
          <p:cNvSpPr>
            <a:spLocks noChangeArrowheads="1"/>
          </p:cNvSpPr>
          <p:nvPr/>
        </p:nvSpPr>
        <p:spPr bwMode="auto">
          <a:xfrm>
            <a:off x="6780212" y="3746152"/>
            <a:ext cx="662964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18" name="Oval 9"/>
          <p:cNvSpPr>
            <a:spLocks noChangeArrowheads="1"/>
          </p:cNvSpPr>
          <p:nvPr/>
        </p:nvSpPr>
        <p:spPr bwMode="auto">
          <a:xfrm>
            <a:off x="7824449" y="3776473"/>
            <a:ext cx="661385" cy="647982"/>
          </a:xfrm>
          <a:prstGeom prst="ellipse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402582"/>
              </p:ext>
            </p:extLst>
          </p:nvPr>
        </p:nvGraphicFramePr>
        <p:xfrm>
          <a:off x="6747450" y="4988335"/>
          <a:ext cx="3281822" cy="579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4503">
                  <a:extLst>
                    <a:ext uri="{9D8B030D-6E8A-4147-A177-3AD203B41FA5}">
                      <a16:colId xmlns:a16="http://schemas.microsoft.com/office/drawing/2014/main" val="1839793027"/>
                    </a:ext>
                  </a:extLst>
                </a:gridCol>
                <a:gridCol w="654503">
                  <a:extLst>
                    <a:ext uri="{9D8B030D-6E8A-4147-A177-3AD203B41FA5}">
                      <a16:colId xmlns:a16="http://schemas.microsoft.com/office/drawing/2014/main" val="3310712889"/>
                    </a:ext>
                  </a:extLst>
                </a:gridCol>
                <a:gridCol w="663810">
                  <a:extLst>
                    <a:ext uri="{9D8B030D-6E8A-4147-A177-3AD203B41FA5}">
                      <a16:colId xmlns:a16="http://schemas.microsoft.com/office/drawing/2014/main" val="3151771699"/>
                    </a:ext>
                  </a:extLst>
                </a:gridCol>
                <a:gridCol w="654503">
                  <a:extLst>
                    <a:ext uri="{9D8B030D-6E8A-4147-A177-3AD203B41FA5}">
                      <a16:colId xmlns:a16="http://schemas.microsoft.com/office/drawing/2014/main" val="1910374378"/>
                    </a:ext>
                  </a:extLst>
                </a:gridCol>
                <a:gridCol w="654503">
                  <a:extLst>
                    <a:ext uri="{9D8B030D-6E8A-4147-A177-3AD203B41FA5}">
                      <a16:colId xmlns:a16="http://schemas.microsoft.com/office/drawing/2014/main" val="1173985056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8171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89865" y="501477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/>
              <a:t>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43272" y="501477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/>
              <a:t>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185400" y="5014771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54150" y="5014771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507041" y="5014771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2</a:t>
            </a: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187548"/>
              </p:ext>
            </p:extLst>
          </p:nvPr>
        </p:nvGraphicFramePr>
        <p:xfrm>
          <a:off x="6726314" y="5567455"/>
          <a:ext cx="3281822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4503">
                  <a:extLst>
                    <a:ext uri="{9D8B030D-6E8A-4147-A177-3AD203B41FA5}">
                      <a16:colId xmlns:a16="http://schemas.microsoft.com/office/drawing/2014/main" val="1839793027"/>
                    </a:ext>
                  </a:extLst>
                </a:gridCol>
                <a:gridCol w="654503">
                  <a:extLst>
                    <a:ext uri="{9D8B030D-6E8A-4147-A177-3AD203B41FA5}">
                      <a16:colId xmlns:a16="http://schemas.microsoft.com/office/drawing/2014/main" val="3310712889"/>
                    </a:ext>
                  </a:extLst>
                </a:gridCol>
                <a:gridCol w="663810">
                  <a:extLst>
                    <a:ext uri="{9D8B030D-6E8A-4147-A177-3AD203B41FA5}">
                      <a16:colId xmlns:a16="http://schemas.microsoft.com/office/drawing/2014/main" val="3151771699"/>
                    </a:ext>
                  </a:extLst>
                </a:gridCol>
                <a:gridCol w="654503">
                  <a:extLst>
                    <a:ext uri="{9D8B030D-6E8A-4147-A177-3AD203B41FA5}">
                      <a16:colId xmlns:a16="http://schemas.microsoft.com/office/drawing/2014/main" val="1910374378"/>
                    </a:ext>
                  </a:extLst>
                </a:gridCol>
                <a:gridCol w="654503">
                  <a:extLst>
                    <a:ext uri="{9D8B030D-6E8A-4147-A177-3AD203B41FA5}">
                      <a16:colId xmlns:a16="http://schemas.microsoft.com/office/drawing/2014/main" val="1173985056"/>
                    </a:ext>
                  </a:extLst>
                </a:gridCol>
              </a:tblGrid>
              <a:tr h="271992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81711"/>
                  </a:ext>
                </a:extLst>
              </a:tr>
            </a:tbl>
          </a:graphicData>
        </a:graphic>
      </p:graphicFrame>
      <p:sp>
        <p:nvSpPr>
          <p:cNvPr id="6" name="Arrow: Up 5"/>
          <p:cNvSpPr/>
          <p:nvPr/>
        </p:nvSpPr>
        <p:spPr>
          <a:xfrm>
            <a:off x="6889865" y="5944094"/>
            <a:ext cx="34265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Arrow: Up 23"/>
          <p:cNvSpPr/>
          <p:nvPr/>
        </p:nvSpPr>
        <p:spPr>
          <a:xfrm>
            <a:off x="9507041" y="5944094"/>
            <a:ext cx="34265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86035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92446E-7 5.55112E-17 L -0.04116 0.272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" y="143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126E-6 3.33333E-6 L 0.04115 -0.272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4" y="-1340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31388E-7 -2.96296E-6 L 0.21464 -3.7037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7" y="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242E-6 -2.96296E-6 L -0.21464 -3.7037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9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044E-6 -1.85185E-6 L 0.07737 -0.133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5" y="-648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16 -0.27292 L -0.03777 -0.1435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6" y="645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464 -2.96296E-6 L -0.16372 0.001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0" y="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66397E-7 -2.96296E-6 L -0.05353 -3.7037E-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77 -0.14352 L -0.08557 -0.004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1" y="68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1737E-6 1.48148E-6 L 0.04936 -0.1354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-671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372 0.00116 L -0.05353 3.7037E-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6" y="13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67413E-7 -2.96296E-6 L -0.10758 3.7037E-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9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8268E-6 1.85185E-6 L -0.0534 0.0030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4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57 -0.0044 L 0.04116 -0.2729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7" y="-1347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736 -0.1331 L -0.04936 0.1354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47" y="1344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53 -2.96296E-6 L -0.21464 -3.7037E-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10" y="4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53 -3.7037E-7 L 0.10758 -2.96296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1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16 -0.27292 L -0.03621 -0.13981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6" y="669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79 -0.13912 L 0.12673 -0.26852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3" y="-6227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19 0.00116 L -0.16111 -3.7037E-7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1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464 -2.96296E-6 L -0.16111 -3.7037E-7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4 0.00301 L -0.10706 0.00301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72 -0.26852 L 0.20539 -0.13541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0" y="6458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882E-6 -1.85185E-6 L -0.07867 -0.1331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5" y="-641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111 -2.96296E-6 L -0.05483 -3.7037E-7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7" y="46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5491E-6 -2.96296E-6 L -0.10628 -3.7037E-7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867 -0.1331 L -0.15603 3.7037E-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6" y="669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77 -0.14352 L 0.04115 -0.27292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8" y="-6366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628 -2.96296E-6 L -0.05275 -3.7037E-7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0" y="46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372 0.00116 L -0.21464 -2.96296E-6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706 0.00139 L -0.16281 0.00139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6 -0.0037 L -0.07866 -0.1331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3" y="-629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4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15 -0.27292 L -0.0362 -0.13982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3" y="6481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3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464 -2.96296E-6 L -0.16111 -3.7037E-7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0" y="46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36 0.00116 L -0.10628 -2.96296E-6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3" grpId="0" animBg="1"/>
      <p:bldP spid="13" grpId="1" animBg="1"/>
      <p:bldP spid="14" grpId="0" animBg="1"/>
      <p:bldP spid="14" grpId="1" animBg="1"/>
      <p:bldP spid="14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8" grpId="4" animBg="1"/>
      <p:bldP spid="18" grpId="5" animBg="1"/>
      <p:bldP spid="18" grpId="6" animBg="1"/>
      <p:bldP spid="18" grpId="7" animBg="1"/>
      <p:bldP spid="5" grpId="0"/>
      <p:bldP spid="29" grpId="0"/>
      <p:bldP spid="29" grpId="1"/>
      <p:bldP spid="30" grpId="0"/>
      <p:bldP spid="30" grpId="1"/>
      <p:bldP spid="30" grpId="2"/>
      <p:bldP spid="31" grpId="0"/>
      <p:bldP spid="31" grpId="1"/>
      <p:bldP spid="31" grpId="2"/>
      <p:bldP spid="32" grpId="0"/>
      <p:bldP spid="32" grpId="1"/>
      <p:bldP spid="32" grpId="2"/>
      <p:bldP spid="32" grpId="3"/>
      <p:bldP spid="32" grpId="4"/>
      <p:bldP spid="32" grpId="5"/>
      <p:bldP spid="32" grpId="6"/>
      <p:bldP spid="24" grpId="0" animBg="1"/>
      <p:bldP spid="24" grpId="1" animBg="1"/>
      <p:bldP spid="24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Create a static class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Heap&lt;T&gt;</a:t>
            </a:r>
            <a:r>
              <a:rPr lang="en-GB" dirty="0"/>
              <a:t> with:</a:t>
            </a: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static void Sort(T[] arr)</a:t>
            </a:r>
            <a:r>
              <a:rPr lang="en-US" altLang="ko-KR" dirty="0">
                <a:ea typeface="굴림" pitchFamily="50" charset="-127"/>
              </a:rPr>
              <a:t> – O(NlogN)</a:t>
            </a:r>
          </a:p>
          <a:p>
            <a:pPr lvl="1">
              <a:lnSpc>
                <a:spcPct val="110000"/>
              </a:lnSpc>
            </a:pP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10000"/>
              </a:lnSpc>
            </a:pP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Hints:</a:t>
            </a:r>
          </a:p>
          <a:p>
            <a:pPr lvl="2"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Use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Heap Construction</a:t>
            </a:r>
            <a:r>
              <a:rPr lang="en-US" altLang="ko-KR" dirty="0">
                <a:ea typeface="굴림" pitchFamily="50" charset="-127"/>
              </a:rPr>
              <a:t> and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HeapifyDown</a:t>
            </a: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Problem: Heap Sort</a:t>
            </a:r>
            <a:endParaRPr lang="bg-BG" dirty="0"/>
          </a:p>
        </p:txBody>
      </p:sp>
      <p:sp>
        <p:nvSpPr>
          <p:cNvPr id="2" name="Arrow: Right 1"/>
          <p:cNvSpPr/>
          <p:nvPr/>
        </p:nvSpPr>
        <p:spPr>
          <a:xfrm>
            <a:off x="5913569" y="2880360"/>
            <a:ext cx="496364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587638"/>
              </p:ext>
            </p:extLst>
          </p:nvPr>
        </p:nvGraphicFramePr>
        <p:xfrm>
          <a:off x="1751012" y="2895600"/>
          <a:ext cx="3581402" cy="579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5489">
                  <a:extLst>
                    <a:ext uri="{9D8B030D-6E8A-4147-A177-3AD203B41FA5}">
                      <a16:colId xmlns:a16="http://schemas.microsoft.com/office/drawing/2014/main" val="460782787"/>
                    </a:ext>
                  </a:extLst>
                </a:gridCol>
                <a:gridCol w="595489">
                  <a:extLst>
                    <a:ext uri="{9D8B030D-6E8A-4147-A177-3AD203B41FA5}">
                      <a16:colId xmlns:a16="http://schemas.microsoft.com/office/drawing/2014/main" val="1967828684"/>
                    </a:ext>
                  </a:extLst>
                </a:gridCol>
                <a:gridCol w="603957">
                  <a:extLst>
                    <a:ext uri="{9D8B030D-6E8A-4147-A177-3AD203B41FA5}">
                      <a16:colId xmlns:a16="http://schemas.microsoft.com/office/drawing/2014/main" val="720799241"/>
                    </a:ext>
                  </a:extLst>
                </a:gridCol>
                <a:gridCol w="595489">
                  <a:extLst>
                    <a:ext uri="{9D8B030D-6E8A-4147-A177-3AD203B41FA5}">
                      <a16:colId xmlns:a16="http://schemas.microsoft.com/office/drawing/2014/main" val="630391758"/>
                    </a:ext>
                  </a:extLst>
                </a:gridCol>
                <a:gridCol w="595489">
                  <a:extLst>
                    <a:ext uri="{9D8B030D-6E8A-4147-A177-3AD203B41FA5}">
                      <a16:colId xmlns:a16="http://schemas.microsoft.com/office/drawing/2014/main" val="3542297640"/>
                    </a:ext>
                  </a:extLst>
                </a:gridCol>
                <a:gridCol w="595489">
                  <a:extLst>
                    <a:ext uri="{9D8B030D-6E8A-4147-A177-3AD203B41FA5}">
                      <a16:colId xmlns:a16="http://schemas.microsoft.com/office/drawing/2014/main" val="4072448789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408363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453826"/>
              </p:ext>
            </p:extLst>
          </p:nvPr>
        </p:nvGraphicFramePr>
        <p:xfrm>
          <a:off x="6932612" y="2895600"/>
          <a:ext cx="3581402" cy="579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5489">
                  <a:extLst>
                    <a:ext uri="{9D8B030D-6E8A-4147-A177-3AD203B41FA5}">
                      <a16:colId xmlns:a16="http://schemas.microsoft.com/office/drawing/2014/main" val="460782787"/>
                    </a:ext>
                  </a:extLst>
                </a:gridCol>
                <a:gridCol w="595489">
                  <a:extLst>
                    <a:ext uri="{9D8B030D-6E8A-4147-A177-3AD203B41FA5}">
                      <a16:colId xmlns:a16="http://schemas.microsoft.com/office/drawing/2014/main" val="1967828684"/>
                    </a:ext>
                  </a:extLst>
                </a:gridCol>
                <a:gridCol w="603957">
                  <a:extLst>
                    <a:ext uri="{9D8B030D-6E8A-4147-A177-3AD203B41FA5}">
                      <a16:colId xmlns:a16="http://schemas.microsoft.com/office/drawing/2014/main" val="720799241"/>
                    </a:ext>
                  </a:extLst>
                </a:gridCol>
                <a:gridCol w="595489">
                  <a:extLst>
                    <a:ext uri="{9D8B030D-6E8A-4147-A177-3AD203B41FA5}">
                      <a16:colId xmlns:a16="http://schemas.microsoft.com/office/drawing/2014/main" val="630391758"/>
                    </a:ext>
                  </a:extLst>
                </a:gridCol>
                <a:gridCol w="595489">
                  <a:extLst>
                    <a:ext uri="{9D8B030D-6E8A-4147-A177-3AD203B41FA5}">
                      <a16:colId xmlns:a16="http://schemas.microsoft.com/office/drawing/2014/main" val="3542297640"/>
                    </a:ext>
                  </a:extLst>
                </a:gridCol>
                <a:gridCol w="595489">
                  <a:extLst>
                    <a:ext uri="{9D8B030D-6E8A-4147-A177-3AD203B41FA5}">
                      <a16:colId xmlns:a16="http://schemas.microsoft.com/office/drawing/2014/main" val="4072448789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408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431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Solution: Heap Sort</a:t>
            </a:r>
            <a:endParaRPr lang="bg-BG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13353" y="1143000"/>
            <a:ext cx="10515598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class Heap&lt;T&gt; where T : IComparable&lt;T&gt;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static void Sort(T[] arr)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arr.Length / 2; i &gt;= 0; i--)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Heapify Down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arr.Length - 1; i &gt; 0; i--)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Swap(0, i, arr);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Heapify Down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9822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Binomial heap</a:t>
            </a:r>
            <a:endParaRPr lang="en-US" dirty="0"/>
          </a:p>
          <a:p>
            <a:r>
              <a:rPr lang="en-US" dirty="0">
                <a:hlinkClick r:id="rId3"/>
              </a:rPr>
              <a:t>Fibonacci heap</a:t>
            </a:r>
            <a:endParaRPr lang="en-US" dirty="0"/>
          </a:p>
          <a:p>
            <a:r>
              <a:rPr lang="en-US" dirty="0">
                <a:hlinkClick r:id="rId4"/>
              </a:rPr>
              <a:t>Pairing heap</a:t>
            </a:r>
            <a:endParaRPr lang="en-US" dirty="0"/>
          </a:p>
          <a:p>
            <a:r>
              <a:rPr lang="en-US" dirty="0">
                <a:hlinkClick r:id="rId5"/>
              </a:rPr>
              <a:t>Treap</a:t>
            </a:r>
            <a:endParaRPr lang="en-US" dirty="0"/>
          </a:p>
          <a:p>
            <a:r>
              <a:rPr lang="en-US" dirty="0">
                <a:hlinkClick r:id="rId6"/>
              </a:rPr>
              <a:t>Skew heap</a:t>
            </a:r>
            <a:endParaRPr lang="en-US" dirty="0"/>
          </a:p>
          <a:p>
            <a:r>
              <a:rPr lang="en-US" dirty="0">
                <a:hlinkClick r:id="rId7"/>
              </a:rPr>
              <a:t>Soft heap</a:t>
            </a:r>
            <a:endParaRPr lang="en-US" dirty="0"/>
          </a:p>
          <a:p>
            <a:r>
              <a:rPr lang="en-US" dirty="0"/>
              <a:t>…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Heap Data Structures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12" y="2167091"/>
            <a:ext cx="4864615" cy="3474725"/>
          </a:xfrm>
          <a:prstGeom prst="roundRect">
            <a:avLst>
              <a:gd name="adj" fmla="val 1349"/>
            </a:avLst>
          </a:prstGeom>
        </p:spPr>
      </p:pic>
    </p:spTree>
    <p:extLst>
      <p:ext uri="{BB962C8B-B14F-4D97-AF65-F5344CB8AC3E}">
        <p14:creationId xmlns:p14="http://schemas.microsoft.com/office/powerpoint/2010/main" val="2324988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Heap Sort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99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hlinkClick r:id="rId2"/>
              </a:rPr>
              <a:t>A* </a:t>
            </a:r>
            <a:r>
              <a:rPr lang="en-US" noProof="1">
                <a:hlinkClick r:id="rId2"/>
              </a:rPr>
              <a:t>pathfinding algorithm</a:t>
            </a:r>
            <a:r>
              <a:rPr lang="en-US" noProof="1"/>
              <a:t> is a modification of Dijkstra's shortest path algorithm</a:t>
            </a:r>
          </a:p>
          <a:p>
            <a:pPr lvl="1"/>
            <a:r>
              <a:rPr lang="en-US" dirty="0"/>
              <a:t>At each step it uses a heuristic function to guide its search</a:t>
            </a:r>
          </a:p>
          <a:p>
            <a:pPr lvl="1"/>
            <a:endParaRPr lang="en-US" dirty="0"/>
          </a:p>
          <a:p>
            <a:pPr lvl="2"/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GCost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– the distance from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dirty="0"/>
              <a:t> to the start</a:t>
            </a:r>
          </a:p>
          <a:p>
            <a:pPr lvl="2"/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HCost</a:t>
            </a:r>
            <a:r>
              <a:rPr lang="en-US" dirty="0"/>
              <a:t> – the distance from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dirty="0"/>
              <a:t> to the destination</a:t>
            </a:r>
          </a:p>
          <a:p>
            <a:pPr lvl="1"/>
            <a:r>
              <a:rPr lang="en-US" dirty="0"/>
              <a:t>Traverses the nodes with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lowest</a:t>
            </a:r>
            <a:r>
              <a:rPr lang="en-US" dirty="0"/>
              <a:t> </a:t>
            </a:r>
            <a:r>
              <a:rPr lang="en-US" sz="3000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f-cost</a:t>
            </a:r>
            <a:r>
              <a:rPr lang="en-US" dirty="0"/>
              <a:t> first</a:t>
            </a:r>
          </a:p>
          <a:p>
            <a:pPr lvl="2"/>
            <a:r>
              <a:rPr lang="en-US" dirty="0"/>
              <a:t>Updates the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f-cost</a:t>
            </a:r>
            <a:r>
              <a:rPr lang="en-US" dirty="0"/>
              <a:t>s of their neighbors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(A Star)</a:t>
            </a:r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1065212" y="3048000"/>
            <a:ext cx="7391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342900" indent="-34290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FCost = GCost + HCost</a:t>
            </a:r>
          </a:p>
        </p:txBody>
      </p:sp>
    </p:spTree>
    <p:extLst>
      <p:ext uri="{BB962C8B-B14F-4D97-AF65-F5344CB8AC3E}">
        <p14:creationId xmlns:p14="http://schemas.microsoft.com/office/powerpoint/2010/main" val="340359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traversal</a:t>
            </a:r>
            <a:br>
              <a:rPr lang="en-US" dirty="0"/>
            </a:br>
            <a:r>
              <a:rPr lang="en-US" dirty="0"/>
              <a:t>by putting A</a:t>
            </a:r>
            <a:br>
              <a:rPr lang="en-US" dirty="0"/>
            </a:br>
            <a:r>
              <a:rPr lang="en-US" dirty="0"/>
              <a:t>in priority</a:t>
            </a:r>
            <a:br>
              <a:rPr lang="en-US" dirty="0"/>
            </a:br>
            <a:r>
              <a:rPr lang="en-US" dirty="0"/>
              <a:t>queue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#1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 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A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9569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24400"/>
            <a:ext cx="10363200" cy="820600"/>
          </a:xfrm>
        </p:spPr>
        <p:txBody>
          <a:bodyPr/>
          <a:lstStyle/>
          <a:p>
            <a:r>
              <a:rPr lang="en-GB" dirty="0"/>
              <a:t>Priority Queue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602568"/>
            <a:ext cx="10363200" cy="719034"/>
          </a:xfrm>
        </p:spPr>
        <p:txBody>
          <a:bodyPr/>
          <a:lstStyle/>
          <a:p>
            <a:r>
              <a:rPr lang="en-GB" dirty="0"/>
              <a:t>Dequeue Most Significant Element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84513" y="1295400"/>
            <a:ext cx="6019800" cy="3142832"/>
            <a:chOff x="3084513" y="1524000"/>
            <a:chExt cx="6019800" cy="3142832"/>
          </a:xfrm>
        </p:grpSpPr>
        <p:sp>
          <p:nvSpPr>
            <p:cNvPr id="4" name="Rectangle: Rounded Corners 3"/>
            <p:cNvSpPr/>
            <p:nvPr/>
          </p:nvSpPr>
          <p:spPr>
            <a:xfrm>
              <a:off x="3084513" y="1524000"/>
              <a:ext cx="6019800" cy="3142832"/>
            </a:xfrm>
            <a:prstGeom prst="roundRect">
              <a:avLst>
                <a:gd name="adj" fmla="val 295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pic>
          <p:nvPicPr>
            <p:cNvPr id="1026" name="Picture 2" descr="Image result for priority queue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3713" y="1666824"/>
              <a:ext cx="3581400" cy="2857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83998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Enqueue all </a:t>
            </a:r>
            <a:br>
              <a:rPr lang="en-US" noProof="1"/>
            </a:br>
            <a:r>
              <a:rPr lang="en-US" noProof="1"/>
              <a:t>non-visited</a:t>
            </a:r>
            <a:br>
              <a:rPr lang="en-US" dirty="0"/>
            </a:br>
            <a:r>
              <a:rPr lang="en-US" dirty="0"/>
              <a:t>adjacent cells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#2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 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A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5" name="TextBox 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" name="TextBox 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19" name="TextBox 1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23" name="TextBox 2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27" name="TextBox 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31" name="TextBox 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56</a:t>
              </a:r>
            </a:p>
          </p:txBody>
        </p:sp>
      </p:grpSp>
      <p:sp>
        <p:nvSpPr>
          <p:cNvPr id="38" name="Rectangle 37"/>
          <p:cNvSpPr/>
          <p:nvPr/>
        </p:nvSpPr>
        <p:spPr>
          <a:xfrm>
            <a:off x="912812" y="3866981"/>
            <a:ext cx="1828800" cy="1748805"/>
          </a:xfrm>
          <a:prstGeom prst="rect">
            <a:avLst/>
          </a:prstGeom>
          <a:solidFill>
            <a:srgbClr val="00B05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TextBox 38"/>
          <p:cNvSpPr txBox="1"/>
          <p:nvPr/>
        </p:nvSpPr>
        <p:spPr>
          <a:xfrm>
            <a:off x="1319093" y="4495800"/>
            <a:ext cx="965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42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12813" y="3844417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14      28</a:t>
            </a:r>
          </a:p>
        </p:txBody>
      </p:sp>
      <p:sp>
        <p:nvSpPr>
          <p:cNvPr id="41" name="AutoShape 23"/>
          <p:cNvSpPr>
            <a:spLocks noChangeArrowheads="1"/>
          </p:cNvSpPr>
          <p:nvPr/>
        </p:nvSpPr>
        <p:spPr bwMode="auto">
          <a:xfrm>
            <a:off x="560994" y="5633230"/>
            <a:ext cx="1266218" cy="586523"/>
          </a:xfrm>
          <a:prstGeom prst="wedgeRoundRectCallout">
            <a:avLst>
              <a:gd name="adj1" fmla="val 37016"/>
              <a:gd name="adj2" fmla="val -10225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f-cost</a:t>
            </a:r>
          </a:p>
        </p:txBody>
      </p:sp>
      <p:sp>
        <p:nvSpPr>
          <p:cNvPr id="42" name="AutoShape 23"/>
          <p:cNvSpPr>
            <a:spLocks noChangeArrowheads="1"/>
          </p:cNvSpPr>
          <p:nvPr/>
        </p:nvSpPr>
        <p:spPr bwMode="auto">
          <a:xfrm>
            <a:off x="279703" y="3153571"/>
            <a:ext cx="1266218" cy="586523"/>
          </a:xfrm>
          <a:prstGeom prst="wedgeRoundRectCallout">
            <a:avLst>
              <a:gd name="adj1" fmla="val 31117"/>
              <a:gd name="adj2" fmla="val 9056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g-cost</a:t>
            </a:r>
          </a:p>
        </p:txBody>
      </p:sp>
      <p:sp>
        <p:nvSpPr>
          <p:cNvPr id="43" name="AutoShape 23"/>
          <p:cNvSpPr>
            <a:spLocks noChangeArrowheads="1"/>
          </p:cNvSpPr>
          <p:nvPr/>
        </p:nvSpPr>
        <p:spPr bwMode="auto">
          <a:xfrm>
            <a:off x="2192908" y="3153570"/>
            <a:ext cx="1266218" cy="586523"/>
          </a:xfrm>
          <a:prstGeom prst="wedgeRoundRectCallout">
            <a:avLst>
              <a:gd name="adj1" fmla="val -38492"/>
              <a:gd name="adj2" fmla="val 82362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h-cost</a:t>
            </a:r>
          </a:p>
        </p:txBody>
      </p:sp>
    </p:spTree>
    <p:extLst>
      <p:ext uri="{BB962C8B-B14F-4D97-AF65-F5344CB8AC3E}">
        <p14:creationId xmlns:p14="http://schemas.microsoft.com/office/powerpoint/2010/main" val="100841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the cell</a:t>
            </a:r>
            <a:br>
              <a:rPr lang="en-US" dirty="0"/>
            </a:br>
            <a:r>
              <a:rPr lang="en-US" dirty="0"/>
              <a:t>with lowest</a:t>
            </a:r>
            <a:br>
              <a:rPr lang="en-US" dirty="0"/>
            </a:br>
            <a:r>
              <a:rPr lang="en-US" dirty="0"/>
              <a:t>f-cost of 42</a:t>
            </a:r>
            <a:br>
              <a:rPr lang="en-US" dirty="0"/>
            </a:br>
            <a:r>
              <a:rPr lang="en-US" dirty="0"/>
              <a:t>(cell 3, 6)</a:t>
            </a:r>
            <a:endParaRPr lang="en-US" noProof="1"/>
          </a:p>
          <a:p>
            <a:r>
              <a:rPr lang="en-US" noProof="1"/>
              <a:t>Enqueue</a:t>
            </a:r>
            <a:br>
              <a:rPr lang="en-US" noProof="1"/>
            </a:br>
            <a:r>
              <a:rPr lang="en-US" noProof="1"/>
              <a:t>non-visited</a:t>
            </a:r>
            <a:br>
              <a:rPr lang="en-US" dirty="0"/>
            </a:br>
            <a:r>
              <a:rPr lang="en-US" dirty="0"/>
              <a:t>adjacent cells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#3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 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A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5" name="TextBox 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" name="TextBox 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19" name="TextBox 1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23" name="TextBox 2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27" name="TextBox 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31" name="TextBox 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56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43" name="TextBox 4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4604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several</a:t>
            </a:r>
            <a:br>
              <a:rPr lang="en-US" dirty="0"/>
            </a:br>
            <a:r>
              <a:rPr lang="en-US" dirty="0"/>
              <a:t>nodes with the</a:t>
            </a:r>
            <a:br>
              <a:rPr lang="en-US" dirty="0"/>
            </a:br>
            <a:r>
              <a:rPr lang="en-US" dirty="0"/>
              <a:t>lowest f-cost 48</a:t>
            </a:r>
          </a:p>
          <a:p>
            <a:pPr lvl="1"/>
            <a:r>
              <a:rPr lang="en-US" dirty="0"/>
              <a:t>Choose the</a:t>
            </a:r>
            <a:br>
              <a:rPr lang="en-US" dirty="0"/>
            </a:br>
            <a:r>
              <a:rPr lang="en-US" dirty="0"/>
              <a:t>one with</a:t>
            </a:r>
            <a:br>
              <a:rPr lang="en-US" dirty="0"/>
            </a:br>
            <a:r>
              <a:rPr lang="en-US" dirty="0"/>
              <a:t>lowest h-cost</a:t>
            </a:r>
            <a:br>
              <a:rPr lang="en-US" dirty="0"/>
            </a:br>
            <a:r>
              <a:rPr lang="en-US" dirty="0"/>
              <a:t>(cell 3,5)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#4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 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A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5" name="TextBox 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" name="TextBox 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19" name="TextBox 1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23" name="TextBox 2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27" name="TextBox 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31" name="TextBox 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56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43" name="TextBox 4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47" name="TextBox 4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51" name="TextBox 5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7717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cell 3,7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#5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 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A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5" name="TextBox 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" name="TextBox 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23" name="TextBox 2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27" name="TextBox 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31" name="TextBox 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56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43" name="TextBox 4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47" name="TextBox 4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51" name="TextBox 5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55" name="TextBox 5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6052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cell 4,6</a:t>
            </a:r>
          </a:p>
          <a:p>
            <a:r>
              <a:rPr lang="en-US" dirty="0"/>
              <a:t>Update the</a:t>
            </a:r>
            <a:br>
              <a:rPr lang="en-US" dirty="0"/>
            </a:br>
            <a:r>
              <a:rPr lang="en-US" dirty="0"/>
              <a:t>g-cost of its</a:t>
            </a:r>
            <a:br>
              <a:rPr lang="en-US" dirty="0"/>
            </a:br>
            <a:r>
              <a:rPr lang="en-US" dirty="0"/>
              <a:t>adjacent cell</a:t>
            </a:r>
            <a:br>
              <a:rPr lang="en-US" dirty="0"/>
            </a:br>
            <a:r>
              <a:rPr lang="en-US" dirty="0"/>
              <a:t>4,5</a:t>
            </a:r>
          </a:p>
          <a:p>
            <a:pPr lvl="1"/>
            <a:r>
              <a:rPr lang="en-US" dirty="0"/>
              <a:t>We just found</a:t>
            </a:r>
            <a:br>
              <a:rPr lang="en-US" dirty="0"/>
            </a:br>
            <a:r>
              <a:rPr lang="en-US" dirty="0"/>
              <a:t>a shorter path</a:t>
            </a:r>
            <a:br>
              <a:rPr lang="en-US" dirty="0"/>
            </a:br>
            <a:r>
              <a:rPr lang="en-US" dirty="0"/>
              <a:t>from start to </a:t>
            </a:r>
            <a:br>
              <a:rPr lang="en-US" dirty="0"/>
            </a:br>
            <a:r>
              <a:rPr lang="en-US" dirty="0"/>
              <a:t>that cell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#6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 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A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" name="TextBox 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23" name="TextBox 2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27" name="TextBox 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31" name="TextBox 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56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43" name="TextBox 4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54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34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47" name="TextBox 4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51" name="TextBox 5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55" name="TextBox 5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63" name="TextBox 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83596" y="5472729"/>
            <a:ext cx="817136" cy="745683"/>
            <a:chOff x="8091624" y="4745182"/>
            <a:chExt cx="817136" cy="745683"/>
          </a:xfrm>
        </p:grpSpPr>
        <p:sp>
          <p:nvSpPr>
            <p:cNvPr id="67" name="TextBox 6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7898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cell 3,4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#7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 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A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" name="TextBox 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23" name="TextBox 2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27" name="TextBox 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31" name="TextBox 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56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43" name="TextBox 4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51" name="TextBox 5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55" name="TextBox 5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63" name="TextBox 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83596" y="5472729"/>
            <a:ext cx="817136" cy="745683"/>
            <a:chOff x="8091624" y="4745182"/>
            <a:chExt cx="817136" cy="745683"/>
          </a:xfrm>
        </p:grpSpPr>
        <p:sp>
          <p:nvSpPr>
            <p:cNvPr id="67" name="TextBox 6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71" name="TextBox 7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93428" y="4066260"/>
            <a:ext cx="817136" cy="745683"/>
            <a:chOff x="8091624" y="4745182"/>
            <a:chExt cx="817136" cy="745683"/>
          </a:xfrm>
        </p:grpSpPr>
        <p:sp>
          <p:nvSpPr>
            <p:cNvPr id="75" name="TextBox 7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988670" y="4776355"/>
            <a:ext cx="817136" cy="745683"/>
            <a:chOff x="8091624" y="4745182"/>
            <a:chExt cx="817136" cy="745683"/>
          </a:xfrm>
        </p:grpSpPr>
        <p:sp>
          <p:nvSpPr>
            <p:cNvPr id="79" name="TextBox 7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9873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cell 4,5</a:t>
            </a:r>
          </a:p>
          <a:p>
            <a:r>
              <a:rPr lang="en-US" dirty="0"/>
              <a:t>Update g-cost</a:t>
            </a:r>
            <a:br>
              <a:rPr lang="en-US" dirty="0"/>
            </a:br>
            <a:r>
              <a:rPr lang="en-US" dirty="0"/>
              <a:t>of adjacent cell</a:t>
            </a:r>
            <a:br>
              <a:rPr lang="en-US" dirty="0"/>
            </a:br>
            <a:r>
              <a:rPr lang="en-US" dirty="0"/>
              <a:t>4,4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#8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 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A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" name="TextBox 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23" name="TextBox 2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27" name="TextBox 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31" name="TextBox 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56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51" name="TextBox 5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30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30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55" name="TextBox 5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63" name="TextBox 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83596" y="5472729"/>
            <a:ext cx="817136" cy="745683"/>
            <a:chOff x="8091624" y="4745182"/>
            <a:chExt cx="817136" cy="745683"/>
          </a:xfrm>
        </p:grpSpPr>
        <p:sp>
          <p:nvSpPr>
            <p:cNvPr id="67" name="TextBox 6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71" name="TextBox 7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93428" y="4066260"/>
            <a:ext cx="817136" cy="745683"/>
            <a:chOff x="8091624" y="4745182"/>
            <a:chExt cx="817136" cy="745683"/>
          </a:xfrm>
        </p:grpSpPr>
        <p:sp>
          <p:nvSpPr>
            <p:cNvPr id="75" name="TextBox 7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988670" y="4776355"/>
            <a:ext cx="817136" cy="745683"/>
            <a:chOff x="8091624" y="4745182"/>
            <a:chExt cx="817136" cy="745683"/>
          </a:xfrm>
        </p:grpSpPr>
        <p:sp>
          <p:nvSpPr>
            <p:cNvPr id="79" name="TextBox 7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83" name="TextBox 8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673527" y="5479611"/>
            <a:ext cx="817136" cy="745683"/>
            <a:chOff x="8091624" y="4745182"/>
            <a:chExt cx="817136" cy="745683"/>
          </a:xfrm>
        </p:grpSpPr>
        <p:sp>
          <p:nvSpPr>
            <p:cNvPr id="87" name="TextBox 8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74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4909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cell 4,4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#9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 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A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" name="TextBox 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23" name="TextBox 2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27" name="TextBox 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31" name="TextBox 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56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55" name="TextBox 5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63" name="TextBox 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83596" y="5472729"/>
            <a:ext cx="817136" cy="745683"/>
            <a:chOff x="8091624" y="4745182"/>
            <a:chExt cx="817136" cy="745683"/>
          </a:xfrm>
        </p:grpSpPr>
        <p:sp>
          <p:nvSpPr>
            <p:cNvPr id="67" name="TextBox 6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71" name="TextBox 7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93428" y="4066260"/>
            <a:ext cx="817136" cy="745683"/>
            <a:chOff x="8091624" y="4745182"/>
            <a:chExt cx="817136" cy="745683"/>
          </a:xfrm>
        </p:grpSpPr>
        <p:sp>
          <p:nvSpPr>
            <p:cNvPr id="75" name="TextBox 7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988670" y="4776355"/>
            <a:ext cx="817136" cy="745683"/>
            <a:chOff x="8091624" y="4745182"/>
            <a:chExt cx="817136" cy="745683"/>
          </a:xfrm>
        </p:grpSpPr>
        <p:sp>
          <p:nvSpPr>
            <p:cNvPr id="79" name="TextBox 7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74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83" name="TextBox 8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673527" y="5479611"/>
            <a:ext cx="817136" cy="745683"/>
            <a:chOff x="8091624" y="4745182"/>
            <a:chExt cx="817136" cy="745683"/>
          </a:xfrm>
        </p:grpSpPr>
        <p:sp>
          <p:nvSpPr>
            <p:cNvPr id="87" name="TextBox 8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74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40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91" name="TextBox 9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985974" y="5479611"/>
            <a:ext cx="817136" cy="745683"/>
            <a:chOff x="8091624" y="4745182"/>
            <a:chExt cx="817136" cy="745683"/>
          </a:xfrm>
        </p:grpSpPr>
        <p:sp>
          <p:nvSpPr>
            <p:cNvPr id="95" name="TextBox 9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88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7324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cell 3,8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#10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 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A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" name="TextBox 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27" name="TextBox 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31" name="TextBox 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56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55" name="TextBox 5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63" name="TextBox 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83596" y="5472729"/>
            <a:ext cx="817136" cy="745683"/>
            <a:chOff x="8091624" y="4745182"/>
            <a:chExt cx="817136" cy="745683"/>
          </a:xfrm>
        </p:grpSpPr>
        <p:sp>
          <p:nvSpPr>
            <p:cNvPr id="67" name="TextBox 6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71" name="TextBox 7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93428" y="4066260"/>
            <a:ext cx="817136" cy="745683"/>
            <a:chOff x="8091624" y="4745182"/>
            <a:chExt cx="817136" cy="745683"/>
          </a:xfrm>
        </p:grpSpPr>
        <p:sp>
          <p:nvSpPr>
            <p:cNvPr id="75" name="TextBox 7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988670" y="4776355"/>
            <a:ext cx="817136" cy="745683"/>
            <a:chOff x="8091624" y="4745182"/>
            <a:chExt cx="817136" cy="745683"/>
          </a:xfrm>
        </p:grpSpPr>
        <p:sp>
          <p:nvSpPr>
            <p:cNvPr id="79" name="TextBox 7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74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83" name="TextBox 8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673527" y="5479611"/>
            <a:ext cx="817136" cy="745683"/>
            <a:chOff x="8091624" y="4745182"/>
            <a:chExt cx="817136" cy="745683"/>
          </a:xfrm>
        </p:grpSpPr>
        <p:sp>
          <p:nvSpPr>
            <p:cNvPr id="87" name="TextBox 8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74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40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91" name="TextBox 9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985974" y="5479611"/>
            <a:ext cx="817136" cy="745683"/>
            <a:chOff x="8091624" y="4745182"/>
            <a:chExt cx="817136" cy="745683"/>
          </a:xfrm>
        </p:grpSpPr>
        <p:sp>
          <p:nvSpPr>
            <p:cNvPr id="95" name="TextBox 9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88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99" name="TextBox 9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0220254" y="3347443"/>
            <a:ext cx="817136" cy="745683"/>
            <a:chOff x="8091624" y="4745182"/>
            <a:chExt cx="817136" cy="745683"/>
          </a:xfrm>
        </p:grpSpPr>
        <p:sp>
          <p:nvSpPr>
            <p:cNvPr id="103" name="TextBox 10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54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0218847" y="4075699"/>
            <a:ext cx="817136" cy="745683"/>
            <a:chOff x="8091624" y="4745182"/>
            <a:chExt cx="817136" cy="745683"/>
          </a:xfrm>
        </p:grpSpPr>
        <p:sp>
          <p:nvSpPr>
            <p:cNvPr id="107" name="TextBox 10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58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0224258" y="4776355"/>
            <a:ext cx="817136" cy="745683"/>
            <a:chOff x="8091624" y="4745182"/>
            <a:chExt cx="817136" cy="745683"/>
          </a:xfrm>
        </p:grpSpPr>
        <p:sp>
          <p:nvSpPr>
            <p:cNvPr id="111" name="TextBox 1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62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137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cell 5,6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#11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 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A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27" name="TextBox 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31" name="TextBox 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56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55" name="TextBox 5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63" name="TextBox 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83596" y="5472729"/>
            <a:ext cx="817136" cy="745683"/>
            <a:chOff x="8091624" y="4745182"/>
            <a:chExt cx="817136" cy="745683"/>
          </a:xfrm>
        </p:grpSpPr>
        <p:sp>
          <p:nvSpPr>
            <p:cNvPr id="67" name="TextBox 6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71" name="TextBox 7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93428" y="4066260"/>
            <a:ext cx="817136" cy="745683"/>
            <a:chOff x="8091624" y="4745182"/>
            <a:chExt cx="817136" cy="745683"/>
          </a:xfrm>
        </p:grpSpPr>
        <p:sp>
          <p:nvSpPr>
            <p:cNvPr id="75" name="TextBox 7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988670" y="4776355"/>
            <a:ext cx="817136" cy="745683"/>
            <a:chOff x="8091624" y="4745182"/>
            <a:chExt cx="817136" cy="745683"/>
          </a:xfrm>
        </p:grpSpPr>
        <p:sp>
          <p:nvSpPr>
            <p:cNvPr id="79" name="TextBox 7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74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83" name="TextBox 8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673527" y="5479611"/>
            <a:ext cx="817136" cy="745683"/>
            <a:chOff x="8091624" y="4745182"/>
            <a:chExt cx="817136" cy="745683"/>
          </a:xfrm>
        </p:grpSpPr>
        <p:sp>
          <p:nvSpPr>
            <p:cNvPr id="87" name="TextBox 8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74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40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91" name="TextBox 9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985974" y="5479611"/>
            <a:ext cx="817136" cy="745683"/>
            <a:chOff x="8091624" y="4745182"/>
            <a:chExt cx="817136" cy="745683"/>
          </a:xfrm>
        </p:grpSpPr>
        <p:sp>
          <p:nvSpPr>
            <p:cNvPr id="95" name="TextBox 9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88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99" name="TextBox 9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0220254" y="3347443"/>
            <a:ext cx="817136" cy="745683"/>
            <a:chOff x="8091624" y="4745182"/>
            <a:chExt cx="817136" cy="745683"/>
          </a:xfrm>
        </p:grpSpPr>
        <p:sp>
          <p:nvSpPr>
            <p:cNvPr id="103" name="TextBox 10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54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0218847" y="4075699"/>
            <a:ext cx="817136" cy="745683"/>
            <a:chOff x="8091624" y="4745182"/>
            <a:chExt cx="817136" cy="745683"/>
          </a:xfrm>
        </p:grpSpPr>
        <p:sp>
          <p:nvSpPr>
            <p:cNvPr id="107" name="TextBox 10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58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0224258" y="4776355"/>
            <a:ext cx="817136" cy="745683"/>
            <a:chOff x="8091624" y="4745182"/>
            <a:chExt cx="817136" cy="745683"/>
          </a:xfrm>
        </p:grpSpPr>
        <p:sp>
          <p:nvSpPr>
            <p:cNvPr id="111" name="TextBox 1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62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5" name="TextBox 1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134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Retains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specific order </a:t>
            </a:r>
            <a:r>
              <a:rPr lang="en-US" dirty="0"/>
              <a:t>to the elements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Higher priority </a:t>
            </a:r>
            <a:r>
              <a:rPr lang="en-US" dirty="0"/>
              <a:t>elements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pushed to the beginning </a:t>
            </a:r>
            <a:r>
              <a:rPr lang="en-US" dirty="0"/>
              <a:t>of the queue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Lower priority </a:t>
            </a:r>
            <a:r>
              <a:rPr lang="en-US" dirty="0"/>
              <a:t>elements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pushed to the end </a:t>
            </a:r>
            <a:r>
              <a:rPr lang="en-US" dirty="0"/>
              <a:t>of the queue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</a:t>
            </a:r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 flipH="1">
            <a:off x="4037010" y="4648200"/>
            <a:ext cx="3581401" cy="7795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 flipH="1">
            <a:off x="900208" y="4754835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A</a:t>
            </a:r>
          </a:p>
        </p:txBody>
      </p:sp>
      <p:sp>
        <p:nvSpPr>
          <p:cNvPr id="21" name="Text Placeholder 7"/>
          <p:cNvSpPr txBox="1">
            <a:spLocks/>
          </p:cNvSpPr>
          <p:nvPr/>
        </p:nvSpPr>
        <p:spPr>
          <a:xfrm flipH="1">
            <a:off x="900208" y="4756576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B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rot="10800000" flipH="1">
            <a:off x="7705852" y="5029200"/>
            <a:ext cx="1219200" cy="87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 rot="10800000" flipH="1">
            <a:off x="2665412" y="5017702"/>
            <a:ext cx="1219200" cy="87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25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938E-7 3.7037E-6 L 0.41 0.000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0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 0.00092 L 0.26622 0.0009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8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938E-7 -4.81481E-6 L 0.41 -0.0009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0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 -0.00092 L 0.71008 0.000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4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622 0.00092 L 0.41 0.000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1" grpId="0" animBg="1"/>
      <p:bldP spid="21" grpId="1" animBg="1"/>
      <p:bldP spid="21" grpId="2" animBg="1"/>
      <p:bldP spid="21" grpId="3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cell 5,7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#12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 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A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27" name="TextBox 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56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55" name="TextBox 5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63" name="TextBox 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83596" y="5472729"/>
            <a:ext cx="817136" cy="745683"/>
            <a:chOff x="8091624" y="4745182"/>
            <a:chExt cx="817136" cy="745683"/>
          </a:xfrm>
        </p:grpSpPr>
        <p:sp>
          <p:nvSpPr>
            <p:cNvPr id="67" name="TextBox 6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71" name="TextBox 7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93428" y="4066260"/>
            <a:ext cx="817136" cy="745683"/>
            <a:chOff x="8091624" y="4745182"/>
            <a:chExt cx="817136" cy="745683"/>
          </a:xfrm>
        </p:grpSpPr>
        <p:sp>
          <p:nvSpPr>
            <p:cNvPr id="75" name="TextBox 7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988670" y="4776355"/>
            <a:ext cx="817136" cy="745683"/>
            <a:chOff x="8091624" y="4745182"/>
            <a:chExt cx="817136" cy="745683"/>
          </a:xfrm>
        </p:grpSpPr>
        <p:sp>
          <p:nvSpPr>
            <p:cNvPr id="79" name="TextBox 7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74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83" name="TextBox 8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673527" y="5479611"/>
            <a:ext cx="817136" cy="745683"/>
            <a:chOff x="8091624" y="4745182"/>
            <a:chExt cx="817136" cy="745683"/>
          </a:xfrm>
        </p:grpSpPr>
        <p:sp>
          <p:nvSpPr>
            <p:cNvPr id="87" name="TextBox 8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74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40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91" name="TextBox 9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985974" y="5479611"/>
            <a:ext cx="817136" cy="745683"/>
            <a:chOff x="8091624" y="4745182"/>
            <a:chExt cx="817136" cy="745683"/>
          </a:xfrm>
        </p:grpSpPr>
        <p:sp>
          <p:nvSpPr>
            <p:cNvPr id="95" name="TextBox 9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88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99" name="TextBox 9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0220254" y="3347443"/>
            <a:ext cx="817136" cy="745683"/>
            <a:chOff x="8091624" y="4745182"/>
            <a:chExt cx="817136" cy="745683"/>
          </a:xfrm>
        </p:grpSpPr>
        <p:sp>
          <p:nvSpPr>
            <p:cNvPr id="103" name="TextBox 10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54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0218847" y="4075699"/>
            <a:ext cx="817136" cy="745683"/>
            <a:chOff x="8091624" y="4745182"/>
            <a:chExt cx="817136" cy="745683"/>
          </a:xfrm>
        </p:grpSpPr>
        <p:sp>
          <p:nvSpPr>
            <p:cNvPr id="107" name="TextBox 10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58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0224258" y="4776355"/>
            <a:ext cx="817136" cy="745683"/>
            <a:chOff x="8091624" y="4745182"/>
            <a:chExt cx="817136" cy="745683"/>
          </a:xfrm>
        </p:grpSpPr>
        <p:sp>
          <p:nvSpPr>
            <p:cNvPr id="111" name="TextBox 1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62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5" name="TextBox 1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119" name="TextBox 11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7196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cell 4,8</a:t>
            </a:r>
          </a:p>
          <a:p>
            <a:r>
              <a:rPr lang="en-US" dirty="0"/>
              <a:t>Update g-cost</a:t>
            </a:r>
            <a:br>
              <a:rPr lang="en-US" dirty="0"/>
            </a:br>
            <a:r>
              <a:rPr lang="en-US" dirty="0"/>
              <a:t>of adjacent cell</a:t>
            </a:r>
            <a:br>
              <a:rPr lang="en-US" dirty="0"/>
            </a:br>
            <a:r>
              <a:rPr lang="en-US" dirty="0"/>
              <a:t>4,9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#13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 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A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56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55" name="TextBox 5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63" name="TextBox 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83596" y="5472729"/>
            <a:ext cx="817136" cy="745683"/>
            <a:chOff x="8091624" y="4745182"/>
            <a:chExt cx="817136" cy="745683"/>
          </a:xfrm>
        </p:grpSpPr>
        <p:sp>
          <p:nvSpPr>
            <p:cNvPr id="67" name="TextBox 6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71" name="TextBox 7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93428" y="4066260"/>
            <a:ext cx="817136" cy="745683"/>
            <a:chOff x="8091624" y="4745182"/>
            <a:chExt cx="817136" cy="745683"/>
          </a:xfrm>
        </p:grpSpPr>
        <p:sp>
          <p:nvSpPr>
            <p:cNvPr id="75" name="TextBox 7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988670" y="4776355"/>
            <a:ext cx="817136" cy="745683"/>
            <a:chOff x="8091624" y="4745182"/>
            <a:chExt cx="817136" cy="745683"/>
          </a:xfrm>
        </p:grpSpPr>
        <p:sp>
          <p:nvSpPr>
            <p:cNvPr id="79" name="TextBox 7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74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83" name="TextBox 8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673527" y="5479611"/>
            <a:ext cx="817136" cy="745683"/>
            <a:chOff x="8091624" y="4745182"/>
            <a:chExt cx="817136" cy="745683"/>
          </a:xfrm>
        </p:grpSpPr>
        <p:sp>
          <p:nvSpPr>
            <p:cNvPr id="87" name="TextBox 8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74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40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91" name="TextBox 9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985974" y="5479611"/>
            <a:ext cx="817136" cy="745683"/>
            <a:chOff x="8091624" y="4745182"/>
            <a:chExt cx="817136" cy="745683"/>
          </a:xfrm>
        </p:grpSpPr>
        <p:sp>
          <p:nvSpPr>
            <p:cNvPr id="95" name="TextBox 9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88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99" name="TextBox 9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0220254" y="3347443"/>
            <a:ext cx="817136" cy="745683"/>
            <a:chOff x="8091624" y="4745182"/>
            <a:chExt cx="817136" cy="745683"/>
          </a:xfrm>
        </p:grpSpPr>
        <p:sp>
          <p:nvSpPr>
            <p:cNvPr id="103" name="TextBox 10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54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0218847" y="4075699"/>
            <a:ext cx="817136" cy="745683"/>
            <a:chOff x="8091624" y="4745182"/>
            <a:chExt cx="817136" cy="745683"/>
          </a:xfrm>
        </p:grpSpPr>
        <p:sp>
          <p:nvSpPr>
            <p:cNvPr id="107" name="TextBox 10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58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0224258" y="4776355"/>
            <a:ext cx="817136" cy="745683"/>
            <a:chOff x="8091624" y="4745182"/>
            <a:chExt cx="817136" cy="745683"/>
          </a:xfrm>
        </p:grpSpPr>
        <p:sp>
          <p:nvSpPr>
            <p:cNvPr id="111" name="TextBox 1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82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62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5" name="TextBox 1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119" name="TextBox 11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123" name="TextBox 12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0207385" y="5488198"/>
            <a:ext cx="817136" cy="745683"/>
            <a:chOff x="8091624" y="4745182"/>
            <a:chExt cx="817136" cy="745683"/>
          </a:xfrm>
        </p:grpSpPr>
        <p:sp>
          <p:nvSpPr>
            <p:cNvPr id="127" name="TextBox 1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66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8230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cell 4,8</a:t>
            </a:r>
          </a:p>
          <a:p>
            <a:r>
              <a:rPr lang="en-US" dirty="0"/>
              <a:t>Update g-cost</a:t>
            </a:r>
            <a:br>
              <a:rPr lang="en-US" dirty="0"/>
            </a:br>
            <a:r>
              <a:rPr lang="en-US" dirty="0"/>
              <a:t>of adjacent cell</a:t>
            </a:r>
            <a:br>
              <a:rPr lang="en-US" dirty="0"/>
            </a:br>
            <a:r>
              <a:rPr lang="en-US" dirty="0"/>
              <a:t>4,9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#13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081470"/>
              </p:ext>
            </p:extLst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 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A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56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55" name="TextBox 5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63" name="TextBox 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83596" y="5472729"/>
            <a:ext cx="817136" cy="745683"/>
            <a:chOff x="8091624" y="4745182"/>
            <a:chExt cx="817136" cy="745683"/>
          </a:xfrm>
        </p:grpSpPr>
        <p:sp>
          <p:nvSpPr>
            <p:cNvPr id="67" name="TextBox 6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71" name="TextBox 7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93428" y="4066260"/>
            <a:ext cx="817136" cy="745683"/>
            <a:chOff x="8091624" y="4745182"/>
            <a:chExt cx="817136" cy="745683"/>
          </a:xfrm>
        </p:grpSpPr>
        <p:sp>
          <p:nvSpPr>
            <p:cNvPr id="75" name="TextBox 7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988670" y="4776355"/>
            <a:ext cx="817136" cy="745683"/>
            <a:chOff x="8091624" y="4745182"/>
            <a:chExt cx="817136" cy="745683"/>
          </a:xfrm>
        </p:grpSpPr>
        <p:sp>
          <p:nvSpPr>
            <p:cNvPr id="79" name="TextBox 7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74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83" name="TextBox 8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673527" y="5479611"/>
            <a:ext cx="817136" cy="745683"/>
            <a:chOff x="8091624" y="4745182"/>
            <a:chExt cx="817136" cy="745683"/>
          </a:xfrm>
        </p:grpSpPr>
        <p:sp>
          <p:nvSpPr>
            <p:cNvPr id="87" name="TextBox 8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74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40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91" name="TextBox 9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985974" y="5479611"/>
            <a:ext cx="817136" cy="745683"/>
            <a:chOff x="8091624" y="4745182"/>
            <a:chExt cx="817136" cy="745683"/>
          </a:xfrm>
        </p:grpSpPr>
        <p:sp>
          <p:nvSpPr>
            <p:cNvPr id="95" name="TextBox 9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88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99" name="TextBox 9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0220254" y="3347443"/>
            <a:ext cx="817136" cy="745683"/>
            <a:chOff x="8091624" y="4745182"/>
            <a:chExt cx="817136" cy="745683"/>
          </a:xfrm>
        </p:grpSpPr>
        <p:sp>
          <p:nvSpPr>
            <p:cNvPr id="103" name="TextBox 10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54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0218847" y="4075699"/>
            <a:ext cx="817136" cy="745683"/>
            <a:chOff x="8091624" y="4745182"/>
            <a:chExt cx="817136" cy="745683"/>
          </a:xfrm>
        </p:grpSpPr>
        <p:sp>
          <p:nvSpPr>
            <p:cNvPr id="107" name="TextBox 10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58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0224258" y="4776355"/>
            <a:ext cx="817136" cy="745683"/>
            <a:chOff x="8091624" y="4745182"/>
            <a:chExt cx="817136" cy="745683"/>
          </a:xfrm>
        </p:grpSpPr>
        <p:sp>
          <p:nvSpPr>
            <p:cNvPr id="111" name="TextBox 1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82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62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5" name="TextBox 1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119" name="TextBox 11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123" name="TextBox 12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0207385" y="5488198"/>
            <a:ext cx="817136" cy="745683"/>
            <a:chOff x="8091624" y="4745182"/>
            <a:chExt cx="817136" cy="745683"/>
          </a:xfrm>
        </p:grpSpPr>
        <p:sp>
          <p:nvSpPr>
            <p:cNvPr id="127" name="TextBox 1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66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3F6DAC3-D6C9-43D4-B943-774386AF201C}"/>
              </a:ext>
            </a:extLst>
          </p:cNvPr>
          <p:cNvGrpSpPr/>
          <p:nvPr/>
        </p:nvGrpSpPr>
        <p:grpSpPr>
          <a:xfrm>
            <a:off x="5277276" y="4073967"/>
            <a:ext cx="817136" cy="745683"/>
            <a:chOff x="8091624" y="4745182"/>
            <a:chExt cx="817136" cy="745683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1218478-6FB0-4811-9495-DAA29FE3B5EB}"/>
                </a:ext>
              </a:extLst>
            </p:cNvPr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0EA014B-7F34-426C-B497-1ACA2AC7EB33}"/>
                </a:ext>
              </a:extLst>
            </p:cNvPr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54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8EC75185-4CD3-4AD0-B90F-5D0DF632E7E4}"/>
                </a:ext>
              </a:extLst>
            </p:cNvPr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04747AE-28AB-431C-AAAE-96EF71FC0A5F}"/>
              </a:ext>
            </a:extLst>
          </p:cNvPr>
          <p:cNvGrpSpPr/>
          <p:nvPr/>
        </p:nvGrpSpPr>
        <p:grpSpPr>
          <a:xfrm>
            <a:off x="5277276" y="3393472"/>
            <a:ext cx="817136" cy="745683"/>
            <a:chOff x="8091624" y="4745182"/>
            <a:chExt cx="817136" cy="74568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59FABA9-716E-4B22-A2CC-6302822F3FCD}"/>
                </a:ext>
              </a:extLst>
            </p:cNvPr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88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33DE3B9-2293-4380-B5A6-653405CB5E09}"/>
                </a:ext>
              </a:extLst>
            </p:cNvPr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64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4312FFA-733E-45AD-9DBB-BCAF37435F52}"/>
                </a:ext>
              </a:extLst>
            </p:cNvPr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3D1EAB3-4EC3-44F7-9385-C10DA4AED929}"/>
              </a:ext>
            </a:extLst>
          </p:cNvPr>
          <p:cNvGrpSpPr/>
          <p:nvPr/>
        </p:nvGrpSpPr>
        <p:grpSpPr>
          <a:xfrm>
            <a:off x="5277276" y="4795145"/>
            <a:ext cx="817136" cy="745683"/>
            <a:chOff x="8091624" y="4745182"/>
            <a:chExt cx="817136" cy="745683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63C9C117-7E3C-4021-BCA2-BA08D3E07162}"/>
                </a:ext>
              </a:extLst>
            </p:cNvPr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102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021F4464-3604-4DE0-BEFC-D1C07A1D623B}"/>
                </a:ext>
              </a:extLst>
            </p:cNvPr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64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31D51D0-A808-4CEE-96D9-50DEBD5FFDF9}"/>
                </a:ext>
              </a:extLst>
            </p:cNvPr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132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cell 2,8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#14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755751"/>
              </p:ext>
            </p:extLst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 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A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56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63" name="TextBox 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83596" y="5472729"/>
            <a:ext cx="817136" cy="745683"/>
            <a:chOff x="8091624" y="4745182"/>
            <a:chExt cx="817136" cy="745683"/>
          </a:xfrm>
        </p:grpSpPr>
        <p:sp>
          <p:nvSpPr>
            <p:cNvPr id="67" name="TextBox 6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71" name="TextBox 7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93428" y="4066260"/>
            <a:ext cx="817136" cy="745683"/>
            <a:chOff x="8091624" y="4745182"/>
            <a:chExt cx="817136" cy="745683"/>
          </a:xfrm>
        </p:grpSpPr>
        <p:sp>
          <p:nvSpPr>
            <p:cNvPr id="75" name="TextBox 7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988670" y="4776355"/>
            <a:ext cx="817136" cy="745683"/>
            <a:chOff x="8091624" y="4745182"/>
            <a:chExt cx="817136" cy="745683"/>
          </a:xfrm>
        </p:grpSpPr>
        <p:sp>
          <p:nvSpPr>
            <p:cNvPr id="79" name="TextBox 7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74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83" name="TextBox 8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673527" y="5479611"/>
            <a:ext cx="817136" cy="745683"/>
            <a:chOff x="8091624" y="4745182"/>
            <a:chExt cx="817136" cy="745683"/>
          </a:xfrm>
        </p:grpSpPr>
        <p:sp>
          <p:nvSpPr>
            <p:cNvPr id="87" name="TextBox 8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74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40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91" name="TextBox 9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985974" y="5479611"/>
            <a:ext cx="817136" cy="745683"/>
            <a:chOff x="8091624" y="4745182"/>
            <a:chExt cx="817136" cy="745683"/>
          </a:xfrm>
        </p:grpSpPr>
        <p:sp>
          <p:nvSpPr>
            <p:cNvPr id="95" name="TextBox 9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88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99" name="TextBox 9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0220254" y="3347443"/>
            <a:ext cx="817136" cy="745683"/>
            <a:chOff x="8091624" y="4745182"/>
            <a:chExt cx="817136" cy="745683"/>
          </a:xfrm>
        </p:grpSpPr>
        <p:sp>
          <p:nvSpPr>
            <p:cNvPr id="103" name="TextBox 10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54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0218847" y="4075699"/>
            <a:ext cx="817136" cy="745683"/>
            <a:chOff x="8091624" y="4745182"/>
            <a:chExt cx="817136" cy="745683"/>
          </a:xfrm>
        </p:grpSpPr>
        <p:sp>
          <p:nvSpPr>
            <p:cNvPr id="107" name="TextBox 10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58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0224258" y="4776355"/>
            <a:ext cx="817136" cy="745683"/>
            <a:chOff x="8091624" y="4745182"/>
            <a:chExt cx="817136" cy="745683"/>
          </a:xfrm>
        </p:grpSpPr>
        <p:sp>
          <p:nvSpPr>
            <p:cNvPr id="111" name="TextBox 1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62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5" name="TextBox 1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119" name="TextBox 11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123" name="TextBox 12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0207385" y="5488198"/>
            <a:ext cx="817136" cy="745683"/>
            <a:chOff x="8091624" y="4745182"/>
            <a:chExt cx="817136" cy="745683"/>
          </a:xfrm>
        </p:grpSpPr>
        <p:sp>
          <p:nvSpPr>
            <p:cNvPr id="127" name="TextBox 1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66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135" name="TextBox 1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8805209" y="2666350"/>
            <a:ext cx="817136" cy="745683"/>
            <a:chOff x="8091624" y="4745182"/>
            <a:chExt cx="817136" cy="745683"/>
          </a:xfrm>
        </p:grpSpPr>
        <p:sp>
          <p:nvSpPr>
            <p:cNvPr id="139" name="TextBox 1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9498557" y="2663248"/>
            <a:ext cx="817136" cy="745683"/>
            <a:chOff x="8091624" y="4745182"/>
            <a:chExt cx="817136" cy="745683"/>
          </a:xfrm>
        </p:grpSpPr>
        <p:sp>
          <p:nvSpPr>
            <p:cNvPr id="143" name="TextBox 14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74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40</a:t>
              </a: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10215189" y="2662886"/>
            <a:ext cx="817136" cy="745683"/>
            <a:chOff x="8091624" y="4745182"/>
            <a:chExt cx="817136" cy="745683"/>
          </a:xfrm>
        </p:grpSpPr>
        <p:sp>
          <p:nvSpPr>
            <p:cNvPr id="147" name="TextBox 14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88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50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969B4A2-5F64-4995-8031-58B4512EAAD3}"/>
              </a:ext>
            </a:extLst>
          </p:cNvPr>
          <p:cNvGrpSpPr/>
          <p:nvPr/>
        </p:nvGrpSpPr>
        <p:grpSpPr>
          <a:xfrm>
            <a:off x="5277276" y="4073967"/>
            <a:ext cx="817136" cy="745683"/>
            <a:chOff x="8091624" y="4745182"/>
            <a:chExt cx="817136" cy="745683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92640D7-8D6F-49F8-AAD9-57309345C487}"/>
                </a:ext>
              </a:extLst>
            </p:cNvPr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BB1ADCD-06FD-4AD3-8C51-9F58C49F2F7D}"/>
                </a:ext>
              </a:extLst>
            </p:cNvPr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54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24D20DD-4C5A-4FC1-8DD8-F01754BDD25F}"/>
                </a:ext>
              </a:extLst>
            </p:cNvPr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93D029D-5C27-4B69-93B8-2BB60FDF0A1F}"/>
              </a:ext>
            </a:extLst>
          </p:cNvPr>
          <p:cNvGrpSpPr/>
          <p:nvPr/>
        </p:nvGrpSpPr>
        <p:grpSpPr>
          <a:xfrm>
            <a:off x="5277276" y="3393472"/>
            <a:ext cx="817136" cy="745683"/>
            <a:chOff x="8091624" y="4745182"/>
            <a:chExt cx="817136" cy="745683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DFAA16C-55F2-482A-BCC0-BFAB761750D2}"/>
                </a:ext>
              </a:extLst>
            </p:cNvPr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88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60F7FCF-1F82-4E19-A0EC-F3E49022ED6A}"/>
                </a:ext>
              </a:extLst>
            </p:cNvPr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64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7591577-7F0C-4E0C-9370-41EAFEE6B294}"/>
                </a:ext>
              </a:extLst>
            </p:cNvPr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6C48AA1-A34E-4A04-8F98-04B5947F6B8F}"/>
              </a:ext>
            </a:extLst>
          </p:cNvPr>
          <p:cNvGrpSpPr/>
          <p:nvPr/>
        </p:nvGrpSpPr>
        <p:grpSpPr>
          <a:xfrm>
            <a:off x="5277276" y="4795145"/>
            <a:ext cx="817136" cy="745683"/>
            <a:chOff x="8091624" y="4745182"/>
            <a:chExt cx="817136" cy="74568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979BD1F-5350-4390-B537-E1CDA73D9EF9}"/>
                </a:ext>
              </a:extLst>
            </p:cNvPr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102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E3ABB12B-A8E7-494D-862A-8266E82F8B8A}"/>
                </a:ext>
              </a:extLst>
            </p:cNvPr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64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5F3A9841-E0BE-403A-B1E5-2F62D2CDCD76}"/>
                </a:ext>
              </a:extLst>
            </p:cNvPr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27489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cell 1,7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#15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38737"/>
              </p:ext>
            </p:extLst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 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A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56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63" name="TextBox 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83596" y="5472729"/>
            <a:ext cx="817136" cy="745683"/>
            <a:chOff x="8091624" y="4745182"/>
            <a:chExt cx="817136" cy="745683"/>
          </a:xfrm>
        </p:grpSpPr>
        <p:sp>
          <p:nvSpPr>
            <p:cNvPr id="67" name="TextBox 6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71" name="TextBox 7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93428" y="4066260"/>
            <a:ext cx="817136" cy="745683"/>
            <a:chOff x="8091624" y="4745182"/>
            <a:chExt cx="817136" cy="745683"/>
          </a:xfrm>
        </p:grpSpPr>
        <p:sp>
          <p:nvSpPr>
            <p:cNvPr id="75" name="TextBox 7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988670" y="4776355"/>
            <a:ext cx="817136" cy="745683"/>
            <a:chOff x="8091624" y="4745182"/>
            <a:chExt cx="817136" cy="745683"/>
          </a:xfrm>
        </p:grpSpPr>
        <p:sp>
          <p:nvSpPr>
            <p:cNvPr id="79" name="TextBox 7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74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83" name="TextBox 8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673527" y="5479611"/>
            <a:ext cx="817136" cy="745683"/>
            <a:chOff x="8091624" y="4745182"/>
            <a:chExt cx="817136" cy="745683"/>
          </a:xfrm>
        </p:grpSpPr>
        <p:sp>
          <p:nvSpPr>
            <p:cNvPr id="87" name="TextBox 8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74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40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91" name="TextBox 9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985974" y="5479611"/>
            <a:ext cx="817136" cy="745683"/>
            <a:chOff x="8091624" y="4745182"/>
            <a:chExt cx="817136" cy="745683"/>
          </a:xfrm>
        </p:grpSpPr>
        <p:sp>
          <p:nvSpPr>
            <p:cNvPr id="95" name="TextBox 9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88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99" name="TextBox 9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0220254" y="3347443"/>
            <a:ext cx="817136" cy="745683"/>
            <a:chOff x="8091624" y="4745182"/>
            <a:chExt cx="817136" cy="745683"/>
          </a:xfrm>
        </p:grpSpPr>
        <p:sp>
          <p:nvSpPr>
            <p:cNvPr id="103" name="TextBox 10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54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0218847" y="4075699"/>
            <a:ext cx="817136" cy="745683"/>
            <a:chOff x="8091624" y="4745182"/>
            <a:chExt cx="817136" cy="745683"/>
          </a:xfrm>
        </p:grpSpPr>
        <p:sp>
          <p:nvSpPr>
            <p:cNvPr id="107" name="TextBox 10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58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0224258" y="4776355"/>
            <a:ext cx="817136" cy="745683"/>
            <a:chOff x="8091624" y="4745182"/>
            <a:chExt cx="817136" cy="745683"/>
          </a:xfrm>
        </p:grpSpPr>
        <p:sp>
          <p:nvSpPr>
            <p:cNvPr id="111" name="TextBox 1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62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5" name="TextBox 1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119" name="TextBox 11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123" name="TextBox 12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0207385" y="5488198"/>
            <a:ext cx="817136" cy="745683"/>
            <a:chOff x="8091624" y="4745182"/>
            <a:chExt cx="817136" cy="745683"/>
          </a:xfrm>
        </p:grpSpPr>
        <p:sp>
          <p:nvSpPr>
            <p:cNvPr id="127" name="TextBox 1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66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135" name="TextBox 1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9498557" y="2663248"/>
            <a:ext cx="817136" cy="745683"/>
            <a:chOff x="8091624" y="4745182"/>
            <a:chExt cx="817136" cy="745683"/>
          </a:xfrm>
        </p:grpSpPr>
        <p:sp>
          <p:nvSpPr>
            <p:cNvPr id="143" name="TextBox 14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74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40</a:t>
              </a: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10215189" y="2662886"/>
            <a:ext cx="817136" cy="745683"/>
            <a:chOff x="8091624" y="4745182"/>
            <a:chExt cx="817136" cy="745683"/>
          </a:xfrm>
        </p:grpSpPr>
        <p:sp>
          <p:nvSpPr>
            <p:cNvPr id="147" name="TextBox 14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88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50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8805209" y="2666350"/>
            <a:ext cx="817136" cy="745683"/>
            <a:chOff x="8091624" y="4745182"/>
            <a:chExt cx="817136" cy="745683"/>
          </a:xfrm>
        </p:grpSpPr>
        <p:sp>
          <p:nvSpPr>
            <p:cNvPr id="131" name="TextBox 1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8084556" y="2662886"/>
            <a:ext cx="817136" cy="745683"/>
            <a:chOff x="8091624" y="4745182"/>
            <a:chExt cx="817136" cy="745683"/>
          </a:xfrm>
        </p:grpSpPr>
        <p:sp>
          <p:nvSpPr>
            <p:cNvPr id="151" name="TextBox 15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8091624" y="1969648"/>
            <a:ext cx="817136" cy="745683"/>
            <a:chOff x="8091624" y="4745182"/>
            <a:chExt cx="817136" cy="745683"/>
          </a:xfrm>
        </p:grpSpPr>
        <p:sp>
          <p:nvSpPr>
            <p:cNvPr id="155" name="TextBox 15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76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8805209" y="1978421"/>
            <a:ext cx="817136" cy="745683"/>
            <a:chOff x="8091624" y="4745182"/>
            <a:chExt cx="817136" cy="745683"/>
          </a:xfrm>
        </p:grpSpPr>
        <p:sp>
          <p:nvSpPr>
            <p:cNvPr id="159" name="TextBox 1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9507823" y="1979755"/>
            <a:ext cx="817136" cy="745683"/>
            <a:chOff x="8091624" y="4745182"/>
            <a:chExt cx="817136" cy="745683"/>
          </a:xfrm>
        </p:grpSpPr>
        <p:sp>
          <p:nvSpPr>
            <p:cNvPr id="163" name="TextBox 1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96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975A9B4-3CDE-47CB-8F5B-4AE5C510A2B9}"/>
              </a:ext>
            </a:extLst>
          </p:cNvPr>
          <p:cNvGrpSpPr/>
          <p:nvPr/>
        </p:nvGrpSpPr>
        <p:grpSpPr>
          <a:xfrm>
            <a:off x="5277276" y="4073967"/>
            <a:ext cx="817136" cy="745683"/>
            <a:chOff x="8091624" y="4745182"/>
            <a:chExt cx="817136" cy="745683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477194-E07E-4156-BFD3-9EE412171319}"/>
                </a:ext>
              </a:extLst>
            </p:cNvPr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95B504-DC6B-450D-A998-903131C254C7}"/>
                </a:ext>
              </a:extLst>
            </p:cNvPr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54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F6B6204-DA54-4369-AFEB-A97349624FDB}"/>
                </a:ext>
              </a:extLst>
            </p:cNvPr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620EC47-0491-401E-A0E7-09203B85DD8D}"/>
              </a:ext>
            </a:extLst>
          </p:cNvPr>
          <p:cNvGrpSpPr/>
          <p:nvPr/>
        </p:nvGrpSpPr>
        <p:grpSpPr>
          <a:xfrm>
            <a:off x="5277276" y="3393472"/>
            <a:ext cx="817136" cy="745683"/>
            <a:chOff x="8091624" y="4745182"/>
            <a:chExt cx="817136" cy="745683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324868D-54F2-46B9-93F6-39CCEC909507}"/>
                </a:ext>
              </a:extLst>
            </p:cNvPr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88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467CCCB9-AB81-4B0E-9E93-0A9711A01EB2}"/>
                </a:ext>
              </a:extLst>
            </p:cNvPr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64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C177A36-E636-483B-864B-AB23475DF56C}"/>
                </a:ext>
              </a:extLst>
            </p:cNvPr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02D8A69-8BBC-4306-884C-67866BE224D9}"/>
              </a:ext>
            </a:extLst>
          </p:cNvPr>
          <p:cNvGrpSpPr/>
          <p:nvPr/>
        </p:nvGrpSpPr>
        <p:grpSpPr>
          <a:xfrm>
            <a:off x="5277276" y="4795145"/>
            <a:ext cx="817136" cy="745683"/>
            <a:chOff x="8091624" y="4745182"/>
            <a:chExt cx="817136" cy="745683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80F3F0D4-FC3B-4354-BD74-B41419D2AD87}"/>
                </a:ext>
              </a:extLst>
            </p:cNvPr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102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EBB33D94-2CF4-4FCA-BEB1-C258ABAEC782}"/>
                </a:ext>
              </a:extLst>
            </p:cNvPr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64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C73A0122-7BED-4DFD-B79A-0E4C55A2EC47}"/>
                </a:ext>
              </a:extLst>
            </p:cNvPr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9135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cell 1,6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#16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419426"/>
              </p:ext>
            </p:extLst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 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A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56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63" name="TextBox 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83596" y="5472729"/>
            <a:ext cx="817136" cy="745683"/>
            <a:chOff x="8091624" y="4745182"/>
            <a:chExt cx="817136" cy="745683"/>
          </a:xfrm>
        </p:grpSpPr>
        <p:sp>
          <p:nvSpPr>
            <p:cNvPr id="67" name="TextBox 6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71" name="TextBox 7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93428" y="4066260"/>
            <a:ext cx="817136" cy="745683"/>
            <a:chOff x="8091624" y="4745182"/>
            <a:chExt cx="817136" cy="745683"/>
          </a:xfrm>
        </p:grpSpPr>
        <p:sp>
          <p:nvSpPr>
            <p:cNvPr id="75" name="TextBox 7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988670" y="4776355"/>
            <a:ext cx="817136" cy="745683"/>
            <a:chOff x="8091624" y="4745182"/>
            <a:chExt cx="817136" cy="745683"/>
          </a:xfrm>
        </p:grpSpPr>
        <p:sp>
          <p:nvSpPr>
            <p:cNvPr id="79" name="TextBox 7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74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83" name="TextBox 8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673527" y="5479611"/>
            <a:ext cx="817136" cy="745683"/>
            <a:chOff x="8091624" y="4745182"/>
            <a:chExt cx="817136" cy="745683"/>
          </a:xfrm>
        </p:grpSpPr>
        <p:sp>
          <p:nvSpPr>
            <p:cNvPr id="87" name="TextBox 8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74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40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91" name="TextBox 9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985974" y="5479611"/>
            <a:ext cx="817136" cy="745683"/>
            <a:chOff x="8091624" y="4745182"/>
            <a:chExt cx="817136" cy="745683"/>
          </a:xfrm>
        </p:grpSpPr>
        <p:sp>
          <p:nvSpPr>
            <p:cNvPr id="95" name="TextBox 9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88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99" name="TextBox 9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0220254" y="3347443"/>
            <a:ext cx="817136" cy="745683"/>
            <a:chOff x="8091624" y="4745182"/>
            <a:chExt cx="817136" cy="745683"/>
          </a:xfrm>
        </p:grpSpPr>
        <p:sp>
          <p:nvSpPr>
            <p:cNvPr id="103" name="TextBox 10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54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0218847" y="4075699"/>
            <a:ext cx="817136" cy="745683"/>
            <a:chOff x="8091624" y="4745182"/>
            <a:chExt cx="817136" cy="745683"/>
          </a:xfrm>
        </p:grpSpPr>
        <p:sp>
          <p:nvSpPr>
            <p:cNvPr id="107" name="TextBox 10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58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0224258" y="4776355"/>
            <a:ext cx="817136" cy="745683"/>
            <a:chOff x="8091624" y="4745182"/>
            <a:chExt cx="817136" cy="745683"/>
          </a:xfrm>
        </p:grpSpPr>
        <p:sp>
          <p:nvSpPr>
            <p:cNvPr id="111" name="TextBox 1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62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5" name="TextBox 1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119" name="TextBox 11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123" name="TextBox 12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0207385" y="5488198"/>
            <a:ext cx="817136" cy="745683"/>
            <a:chOff x="8091624" y="4745182"/>
            <a:chExt cx="817136" cy="745683"/>
          </a:xfrm>
        </p:grpSpPr>
        <p:sp>
          <p:nvSpPr>
            <p:cNvPr id="127" name="TextBox 1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66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135" name="TextBox 1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9498557" y="2663248"/>
            <a:ext cx="817136" cy="745683"/>
            <a:chOff x="8091624" y="4745182"/>
            <a:chExt cx="817136" cy="745683"/>
          </a:xfrm>
        </p:grpSpPr>
        <p:sp>
          <p:nvSpPr>
            <p:cNvPr id="143" name="TextBox 14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74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40</a:t>
              </a: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10215189" y="2662886"/>
            <a:ext cx="817136" cy="745683"/>
            <a:chOff x="8091624" y="4745182"/>
            <a:chExt cx="817136" cy="745683"/>
          </a:xfrm>
        </p:grpSpPr>
        <p:sp>
          <p:nvSpPr>
            <p:cNvPr id="147" name="TextBox 14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88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50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8805209" y="2666350"/>
            <a:ext cx="817136" cy="745683"/>
            <a:chOff x="8091624" y="4745182"/>
            <a:chExt cx="817136" cy="745683"/>
          </a:xfrm>
        </p:grpSpPr>
        <p:sp>
          <p:nvSpPr>
            <p:cNvPr id="131" name="TextBox 1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8091624" y="1969648"/>
            <a:ext cx="817136" cy="745683"/>
            <a:chOff x="8091624" y="4745182"/>
            <a:chExt cx="817136" cy="745683"/>
          </a:xfrm>
        </p:grpSpPr>
        <p:sp>
          <p:nvSpPr>
            <p:cNvPr id="155" name="TextBox 15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76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8805209" y="1978421"/>
            <a:ext cx="817136" cy="745683"/>
            <a:chOff x="8091624" y="4745182"/>
            <a:chExt cx="817136" cy="745683"/>
          </a:xfrm>
        </p:grpSpPr>
        <p:sp>
          <p:nvSpPr>
            <p:cNvPr id="159" name="TextBox 1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9507823" y="1979755"/>
            <a:ext cx="817136" cy="745683"/>
            <a:chOff x="8091624" y="4745182"/>
            <a:chExt cx="817136" cy="745683"/>
          </a:xfrm>
        </p:grpSpPr>
        <p:sp>
          <p:nvSpPr>
            <p:cNvPr id="163" name="TextBox 1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96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8084556" y="2662886"/>
            <a:ext cx="817136" cy="745683"/>
            <a:chOff x="8091624" y="4745182"/>
            <a:chExt cx="817136" cy="745683"/>
          </a:xfrm>
        </p:grpSpPr>
        <p:sp>
          <p:nvSpPr>
            <p:cNvPr id="139" name="TextBox 1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7391499" y="1965301"/>
            <a:ext cx="817136" cy="745683"/>
            <a:chOff x="8091624" y="4745182"/>
            <a:chExt cx="817136" cy="745683"/>
          </a:xfrm>
        </p:grpSpPr>
        <p:sp>
          <p:nvSpPr>
            <p:cNvPr id="168" name="TextBox 167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76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62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7377605" y="2657712"/>
            <a:ext cx="817136" cy="745683"/>
            <a:chOff x="8091624" y="4745182"/>
            <a:chExt cx="817136" cy="745683"/>
          </a:xfrm>
        </p:grpSpPr>
        <p:sp>
          <p:nvSpPr>
            <p:cNvPr id="172" name="TextBox 171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58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3B420CD-19B3-4735-A147-B39DEA51FFBC}"/>
              </a:ext>
            </a:extLst>
          </p:cNvPr>
          <p:cNvGrpSpPr/>
          <p:nvPr/>
        </p:nvGrpSpPr>
        <p:grpSpPr>
          <a:xfrm>
            <a:off x="5277276" y="4073967"/>
            <a:ext cx="817136" cy="745683"/>
            <a:chOff x="8091624" y="4745182"/>
            <a:chExt cx="817136" cy="745683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5419AC54-DBE6-4C2A-B016-A5F786EE50EB}"/>
                </a:ext>
              </a:extLst>
            </p:cNvPr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B3733C3-FC7E-417A-BE67-16FAE8F18446}"/>
                </a:ext>
              </a:extLst>
            </p:cNvPr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54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2A1E115-6703-4153-AA6D-07DB71F6872A}"/>
                </a:ext>
              </a:extLst>
            </p:cNvPr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5C4A79C-181B-4142-88E1-6C74959503E3}"/>
              </a:ext>
            </a:extLst>
          </p:cNvPr>
          <p:cNvGrpSpPr/>
          <p:nvPr/>
        </p:nvGrpSpPr>
        <p:grpSpPr>
          <a:xfrm>
            <a:off x="5277276" y="3393472"/>
            <a:ext cx="817136" cy="745683"/>
            <a:chOff x="8091624" y="4745182"/>
            <a:chExt cx="817136" cy="745683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28147E22-B3FE-4DDC-85CD-FE97EAF1305B}"/>
                </a:ext>
              </a:extLst>
            </p:cNvPr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88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726A1A42-B1EE-4C14-908F-A7546F7EA438}"/>
                </a:ext>
              </a:extLst>
            </p:cNvPr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64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87F37A4-01EF-45DF-B336-1AF5773754F5}"/>
                </a:ext>
              </a:extLst>
            </p:cNvPr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EF05AFD-54CB-480B-B257-055642ECCFCC}"/>
              </a:ext>
            </a:extLst>
          </p:cNvPr>
          <p:cNvGrpSpPr/>
          <p:nvPr/>
        </p:nvGrpSpPr>
        <p:grpSpPr>
          <a:xfrm>
            <a:off x="5277276" y="4795145"/>
            <a:ext cx="817136" cy="745683"/>
            <a:chOff x="8091624" y="4745182"/>
            <a:chExt cx="817136" cy="745683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CB18FC8C-253A-47F2-91B5-1E57672E6897}"/>
                </a:ext>
              </a:extLst>
            </p:cNvPr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102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D399E5AB-3A1E-4C41-8430-9E99FA4FC1D9}"/>
                </a:ext>
              </a:extLst>
            </p:cNvPr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64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A1E0E2A1-74CF-47AA-A796-0B1DF38DB6ED}"/>
                </a:ext>
              </a:extLst>
            </p:cNvPr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2624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Visit cell 1,5</a:t>
            </a:r>
          </a:p>
          <a:p>
            <a:r>
              <a:rPr lang="en-US" dirty="0"/>
              <a:t>Found our</a:t>
            </a:r>
            <a:br>
              <a:rPr lang="en-US" dirty="0"/>
            </a:br>
            <a:r>
              <a:rPr lang="en-US" dirty="0"/>
              <a:t>destination cell</a:t>
            </a:r>
            <a:br>
              <a:rPr lang="en-US" dirty="0"/>
            </a:br>
            <a:r>
              <a:rPr lang="en-US" noProof="1">
                <a:sym typeface="Wingdings" panose="05000000000000000000" pitchFamily="2" charset="2"/>
              </a:rPr>
              <a:t> over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Step #17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62346"/>
              </p:ext>
            </p:extLst>
          </p:nvPr>
        </p:nvGraphicFramePr>
        <p:xfrm>
          <a:off x="3546284" y="1600200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 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B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A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8081092" y="4069770"/>
            <a:ext cx="817136" cy="745683"/>
            <a:chOff x="8091624" y="4745182"/>
            <a:chExt cx="817136" cy="745683"/>
          </a:xfrm>
        </p:grpSpPr>
        <p:sp>
          <p:nvSpPr>
            <p:cNvPr id="15" name="TextBox 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05116" y="5482605"/>
            <a:ext cx="817136" cy="745683"/>
            <a:chOff x="8091624" y="4745182"/>
            <a:chExt cx="817136" cy="745683"/>
          </a:xfrm>
        </p:grpSpPr>
        <p:sp>
          <p:nvSpPr>
            <p:cNvPr id="35" name="TextBox 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56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499" y="4066260"/>
            <a:ext cx="817136" cy="745683"/>
            <a:chOff x="8091624" y="4745182"/>
            <a:chExt cx="817136" cy="745683"/>
          </a:xfrm>
        </p:grpSpPr>
        <p:sp>
          <p:nvSpPr>
            <p:cNvPr id="39" name="TextBox 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091624" y="4745182"/>
            <a:ext cx="817136" cy="745683"/>
            <a:chOff x="8091624" y="4745182"/>
            <a:chExt cx="817136" cy="745683"/>
          </a:xfrm>
        </p:grpSpPr>
        <p:sp>
          <p:nvSpPr>
            <p:cNvPr id="63" name="TextBox 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83596" y="5472729"/>
            <a:ext cx="817136" cy="745683"/>
            <a:chOff x="8091624" y="4745182"/>
            <a:chExt cx="817136" cy="745683"/>
          </a:xfrm>
        </p:grpSpPr>
        <p:sp>
          <p:nvSpPr>
            <p:cNvPr id="67" name="TextBox 6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682789" y="4072304"/>
            <a:ext cx="817136" cy="745683"/>
            <a:chOff x="8091624" y="4745182"/>
            <a:chExt cx="817136" cy="745683"/>
          </a:xfrm>
        </p:grpSpPr>
        <p:sp>
          <p:nvSpPr>
            <p:cNvPr id="71" name="TextBox 7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93428" y="4066260"/>
            <a:ext cx="817136" cy="745683"/>
            <a:chOff x="8091624" y="4745182"/>
            <a:chExt cx="817136" cy="745683"/>
          </a:xfrm>
        </p:grpSpPr>
        <p:sp>
          <p:nvSpPr>
            <p:cNvPr id="75" name="TextBox 7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988670" y="4776355"/>
            <a:ext cx="817136" cy="745683"/>
            <a:chOff x="8091624" y="4745182"/>
            <a:chExt cx="817136" cy="745683"/>
          </a:xfrm>
        </p:grpSpPr>
        <p:sp>
          <p:nvSpPr>
            <p:cNvPr id="79" name="TextBox 7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74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386490" y="4760368"/>
            <a:ext cx="817136" cy="745683"/>
            <a:chOff x="8091624" y="4745182"/>
            <a:chExt cx="817136" cy="745683"/>
          </a:xfrm>
        </p:grpSpPr>
        <p:sp>
          <p:nvSpPr>
            <p:cNvPr id="83" name="TextBox 8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673527" y="5479611"/>
            <a:ext cx="817136" cy="745683"/>
            <a:chOff x="8091624" y="4745182"/>
            <a:chExt cx="817136" cy="745683"/>
          </a:xfrm>
        </p:grpSpPr>
        <p:sp>
          <p:nvSpPr>
            <p:cNvPr id="87" name="TextBox 8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74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40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689490" y="4775560"/>
            <a:ext cx="817136" cy="745683"/>
            <a:chOff x="8091624" y="4745182"/>
            <a:chExt cx="817136" cy="745683"/>
          </a:xfrm>
        </p:grpSpPr>
        <p:sp>
          <p:nvSpPr>
            <p:cNvPr id="91" name="TextBox 9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985974" y="5479611"/>
            <a:ext cx="817136" cy="745683"/>
            <a:chOff x="8091624" y="4745182"/>
            <a:chExt cx="817136" cy="745683"/>
          </a:xfrm>
        </p:grpSpPr>
        <p:sp>
          <p:nvSpPr>
            <p:cNvPr id="95" name="TextBox 9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88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504037" y="4075814"/>
            <a:ext cx="817136" cy="745683"/>
            <a:chOff x="8091624" y="4745182"/>
            <a:chExt cx="817136" cy="745683"/>
          </a:xfrm>
        </p:grpSpPr>
        <p:sp>
          <p:nvSpPr>
            <p:cNvPr id="99" name="TextBox 9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0220254" y="3347443"/>
            <a:ext cx="817136" cy="745683"/>
            <a:chOff x="8091624" y="4745182"/>
            <a:chExt cx="817136" cy="745683"/>
          </a:xfrm>
        </p:grpSpPr>
        <p:sp>
          <p:nvSpPr>
            <p:cNvPr id="103" name="TextBox 10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54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0218847" y="4075699"/>
            <a:ext cx="817136" cy="745683"/>
            <a:chOff x="8091624" y="4745182"/>
            <a:chExt cx="817136" cy="745683"/>
          </a:xfrm>
        </p:grpSpPr>
        <p:sp>
          <p:nvSpPr>
            <p:cNvPr id="107" name="TextBox 10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58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0224258" y="4776355"/>
            <a:ext cx="817136" cy="745683"/>
            <a:chOff x="8091624" y="4745182"/>
            <a:chExt cx="817136" cy="745683"/>
          </a:xfrm>
        </p:grpSpPr>
        <p:sp>
          <p:nvSpPr>
            <p:cNvPr id="111" name="TextBox 11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62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086572" y="5469220"/>
            <a:ext cx="817136" cy="745683"/>
            <a:chOff x="8091624" y="4745182"/>
            <a:chExt cx="817136" cy="745683"/>
          </a:xfrm>
        </p:grpSpPr>
        <p:sp>
          <p:nvSpPr>
            <p:cNvPr id="115" name="TextBox 11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8814727" y="5472729"/>
            <a:ext cx="817136" cy="745683"/>
            <a:chOff x="8091624" y="4745182"/>
            <a:chExt cx="817136" cy="745683"/>
          </a:xfrm>
        </p:grpSpPr>
        <p:sp>
          <p:nvSpPr>
            <p:cNvPr id="119" name="TextBox 11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9516673" y="4770762"/>
            <a:ext cx="817136" cy="745683"/>
            <a:chOff x="8091624" y="4745182"/>
            <a:chExt cx="817136" cy="745683"/>
          </a:xfrm>
        </p:grpSpPr>
        <p:sp>
          <p:nvSpPr>
            <p:cNvPr id="123" name="TextBox 12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62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0207385" y="5488198"/>
            <a:ext cx="817136" cy="745683"/>
            <a:chOff x="8091624" y="4745182"/>
            <a:chExt cx="817136" cy="745683"/>
          </a:xfrm>
        </p:grpSpPr>
        <p:sp>
          <p:nvSpPr>
            <p:cNvPr id="127" name="TextBox 12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90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66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135" name="TextBox 1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9498557" y="2663248"/>
            <a:ext cx="817136" cy="745683"/>
            <a:chOff x="8091624" y="4745182"/>
            <a:chExt cx="817136" cy="745683"/>
          </a:xfrm>
        </p:grpSpPr>
        <p:sp>
          <p:nvSpPr>
            <p:cNvPr id="143" name="TextBox 14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74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40</a:t>
              </a: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10215189" y="2662886"/>
            <a:ext cx="817136" cy="745683"/>
            <a:chOff x="8091624" y="4745182"/>
            <a:chExt cx="817136" cy="745683"/>
          </a:xfrm>
        </p:grpSpPr>
        <p:sp>
          <p:nvSpPr>
            <p:cNvPr id="147" name="TextBox 146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88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50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8805209" y="2666350"/>
            <a:ext cx="817136" cy="745683"/>
            <a:chOff x="8091624" y="4745182"/>
            <a:chExt cx="817136" cy="745683"/>
          </a:xfrm>
        </p:grpSpPr>
        <p:sp>
          <p:nvSpPr>
            <p:cNvPr id="131" name="TextBox 1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8091624" y="1969648"/>
            <a:ext cx="817136" cy="745683"/>
            <a:chOff x="8091624" y="4745182"/>
            <a:chExt cx="817136" cy="745683"/>
          </a:xfrm>
        </p:grpSpPr>
        <p:sp>
          <p:nvSpPr>
            <p:cNvPr id="155" name="TextBox 15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76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8805209" y="1978421"/>
            <a:ext cx="817136" cy="745683"/>
            <a:chOff x="8091624" y="4745182"/>
            <a:chExt cx="817136" cy="745683"/>
          </a:xfrm>
        </p:grpSpPr>
        <p:sp>
          <p:nvSpPr>
            <p:cNvPr id="159" name="TextBox 1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34</a:t>
              </a: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9507823" y="1979755"/>
            <a:ext cx="817136" cy="745683"/>
            <a:chOff x="8091624" y="4745182"/>
            <a:chExt cx="817136" cy="745683"/>
          </a:xfrm>
        </p:grpSpPr>
        <p:sp>
          <p:nvSpPr>
            <p:cNvPr id="163" name="TextBox 162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96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52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8084556" y="2662886"/>
            <a:ext cx="817136" cy="745683"/>
            <a:chOff x="8091624" y="4745182"/>
            <a:chExt cx="817136" cy="745683"/>
          </a:xfrm>
        </p:grpSpPr>
        <p:sp>
          <p:nvSpPr>
            <p:cNvPr id="139" name="TextBox 1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7391499" y="1965301"/>
            <a:ext cx="817136" cy="745683"/>
            <a:chOff x="8091624" y="4745182"/>
            <a:chExt cx="817136" cy="745683"/>
          </a:xfrm>
        </p:grpSpPr>
        <p:sp>
          <p:nvSpPr>
            <p:cNvPr id="168" name="TextBox 167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76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62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14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7377605" y="2657712"/>
            <a:ext cx="817136" cy="745683"/>
            <a:chOff x="8091624" y="4745182"/>
            <a:chExt cx="817136" cy="745683"/>
          </a:xfrm>
        </p:grpSpPr>
        <p:sp>
          <p:nvSpPr>
            <p:cNvPr id="151" name="TextBox 15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58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1892CD3-F6DA-46B5-8796-5B4995419D4C}"/>
              </a:ext>
            </a:extLst>
          </p:cNvPr>
          <p:cNvGrpSpPr/>
          <p:nvPr/>
        </p:nvGrpSpPr>
        <p:grpSpPr>
          <a:xfrm>
            <a:off x="5277276" y="4073967"/>
            <a:ext cx="817136" cy="745683"/>
            <a:chOff x="8091624" y="4745182"/>
            <a:chExt cx="817136" cy="745683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D6CA935-0B29-4849-BC7E-678DEB63DE99}"/>
                </a:ext>
              </a:extLst>
            </p:cNvPr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82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67EA16DA-441B-44CB-A413-97FDF7B0B012}"/>
                </a:ext>
              </a:extLst>
            </p:cNvPr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54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F68D88F8-FC83-4F4C-AD5D-725BA228A60D}"/>
                </a:ext>
              </a:extLst>
            </p:cNvPr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28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33E1797-6B2B-44AF-8875-F3C337E6A170}"/>
              </a:ext>
            </a:extLst>
          </p:cNvPr>
          <p:cNvGrpSpPr/>
          <p:nvPr/>
        </p:nvGrpSpPr>
        <p:grpSpPr>
          <a:xfrm>
            <a:off x="5277276" y="3393472"/>
            <a:ext cx="817136" cy="745683"/>
            <a:chOff x="8091624" y="4745182"/>
            <a:chExt cx="817136" cy="745683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C05E2B7-C7D4-4AB3-BB9F-9EF963BBD53B}"/>
                </a:ext>
              </a:extLst>
            </p:cNvPr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88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BD4CDD01-4636-4003-98C6-FA2A621327DF}"/>
                </a:ext>
              </a:extLst>
            </p:cNvPr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64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56BC6F28-1CB3-480C-B5CB-37EAD624B908}"/>
                </a:ext>
              </a:extLst>
            </p:cNvPr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7E018406-0014-4F1D-9D6F-6C9F20611256}"/>
              </a:ext>
            </a:extLst>
          </p:cNvPr>
          <p:cNvGrpSpPr/>
          <p:nvPr/>
        </p:nvGrpSpPr>
        <p:grpSpPr>
          <a:xfrm>
            <a:off x="5277276" y="4795145"/>
            <a:ext cx="817136" cy="745683"/>
            <a:chOff x="8091624" y="4745182"/>
            <a:chExt cx="817136" cy="745683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528439BC-8E9A-42C1-8078-082529C2F6B8}"/>
                </a:ext>
              </a:extLst>
            </p:cNvPr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102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1B5B3BB-570E-4484-90F8-09D3979C87FE}"/>
                </a:ext>
              </a:extLst>
            </p:cNvPr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64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0C743D7-81FC-4BD0-9868-229FDA16AE9C}"/>
                </a:ext>
              </a:extLst>
            </p:cNvPr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048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2" descr="http://static1.squarespace.com/static/5259ba3be4b01dd05339cd92/53b8bcf4e4b09cde73cda3d8/551c5805e4b05cce10f742da/1427920902517/LIGHT+GREEN+-+GRASS+TEXTURE+23513+H.jpg?format=500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1" y="1999203"/>
            <a:ext cx="7718879" cy="423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have a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prev[]</a:t>
            </a:r>
            <a:r>
              <a:rPr lang="en-US" dirty="0"/>
              <a:t> array and keep at each cell where we came from, we can </a:t>
            </a:r>
            <a:br>
              <a:rPr lang="en-US" dirty="0"/>
            </a:br>
            <a:r>
              <a:rPr lang="en-US" dirty="0"/>
              <a:t>reconstruct</a:t>
            </a:r>
            <a:br>
              <a:rPr lang="en-US" dirty="0"/>
            </a:br>
            <a:r>
              <a:rPr lang="en-US" dirty="0"/>
              <a:t>the path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Shortest Path: Reconstruction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556984" y="1618365"/>
          <a:ext cx="8110728" cy="459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3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70327" marR="70327" marT="35163" marB="351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326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0327" marR="70327" marT="35163" marB="3516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0327" marR="70327" marT="35163" marB="3516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8" name="Group 57"/>
          <p:cNvGrpSpPr/>
          <p:nvPr/>
        </p:nvGrpSpPr>
        <p:grpSpPr>
          <a:xfrm>
            <a:off x="8789408" y="4079324"/>
            <a:ext cx="817136" cy="745683"/>
            <a:chOff x="8091624" y="4745182"/>
            <a:chExt cx="817136" cy="745683"/>
          </a:xfrm>
        </p:grpSpPr>
        <p:sp>
          <p:nvSpPr>
            <p:cNvPr id="59" name="TextBox 5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9513303" y="3354420"/>
            <a:ext cx="817136" cy="745683"/>
            <a:chOff x="8091624" y="4745182"/>
            <a:chExt cx="817136" cy="745683"/>
          </a:xfrm>
        </p:grpSpPr>
        <p:sp>
          <p:nvSpPr>
            <p:cNvPr id="135" name="TextBox 134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24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44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8805209" y="2666350"/>
            <a:ext cx="817136" cy="745683"/>
            <a:chOff x="8091624" y="4745182"/>
            <a:chExt cx="817136" cy="745683"/>
          </a:xfrm>
        </p:grpSpPr>
        <p:sp>
          <p:nvSpPr>
            <p:cNvPr id="131" name="TextBox 13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38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30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8084556" y="2662886"/>
            <a:ext cx="817136" cy="745683"/>
            <a:chOff x="8091624" y="4745182"/>
            <a:chExt cx="817136" cy="745683"/>
          </a:xfrm>
        </p:grpSpPr>
        <p:sp>
          <p:nvSpPr>
            <p:cNvPr id="139" name="TextBox 138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48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7377605" y="2657712"/>
            <a:ext cx="817136" cy="745683"/>
            <a:chOff x="8091624" y="4745182"/>
            <a:chExt cx="817136" cy="745683"/>
          </a:xfrm>
        </p:grpSpPr>
        <p:sp>
          <p:nvSpPr>
            <p:cNvPr id="151" name="TextBox 150"/>
            <p:cNvSpPr txBox="1"/>
            <p:nvPr/>
          </p:nvSpPr>
          <p:spPr>
            <a:xfrm>
              <a:off x="8151812" y="5029200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8091624" y="4745182"/>
              <a:ext cx="45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58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8451560" y="474518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10</a:t>
              </a:r>
            </a:p>
          </p:txBody>
        </p:sp>
      </p:grpSp>
      <p:pic>
        <p:nvPicPr>
          <p:cNvPr id="166" name="Picture 22" descr="http://t00.deviantart.net/N9cnokWQFkxkxfqG3MqM-CztH-w=/300x200/filters:fixed_height(100,100):origin()/pre04/5a7b/th/pre/f/2014/240/e/f/teemo_coloreado_by_meidulcedestino-d7x1il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004" y="4835398"/>
            <a:ext cx="606278" cy="62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18" descr="https://pixabay.com/static/uploads/photo/2013/07/12/14/10/fir-tree-147900_960_7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903" y="2744869"/>
            <a:ext cx="532921" cy="53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18" descr="https://pixabay.com/static/uploads/photo/2013/07/12/14/10/fir-tree-147900_960_7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601" y="3450314"/>
            <a:ext cx="532921" cy="53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18" descr="https://pixabay.com/static/uploads/photo/2013/07/12/14/10/fir-tree-147900_960_7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360" y="3468419"/>
            <a:ext cx="532921" cy="53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18" descr="https://pixabay.com/static/uploads/photo/2013/07/12/14/10/fir-tree-147900_960_7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117" y="3475435"/>
            <a:ext cx="532921" cy="53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18" descr="https://pixabay.com/static/uploads/photo/2013/07/12/14/10/fir-tree-147900_960_7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876" y="3473180"/>
            <a:ext cx="532921" cy="53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18" descr="https://pixabay.com/static/uploads/photo/2013/07/12/14/10/fir-tree-147900_960_7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234" y="3458533"/>
            <a:ext cx="532921" cy="53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20" descr="http://www.rw-designer.com/icon-view/78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915" y="2767412"/>
            <a:ext cx="519264" cy="5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vignette3.wikia.nocookie.net/leagueoflegends/images/4/41/Pantheon_Render.png/revision/latest?cb=2015031300290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864" y="1954730"/>
            <a:ext cx="670459" cy="73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474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Compression</a:t>
            </a:r>
          </a:p>
          <a:p>
            <a:r>
              <a:rPr lang="en-US" dirty="0"/>
              <a:t>Graph Shortest Path / GPS</a:t>
            </a:r>
          </a:p>
          <a:p>
            <a:r>
              <a:rPr lang="en-GB" dirty="0"/>
              <a:t>Pathfinding</a:t>
            </a:r>
            <a:r>
              <a:rPr lang="en-US" dirty="0"/>
              <a:t> / AI</a:t>
            </a:r>
          </a:p>
          <a:p>
            <a:r>
              <a:rPr lang="en-US" dirty="0"/>
              <a:t>Many others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 Applications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823818" y="1463675"/>
            <a:ext cx="2971800" cy="1667954"/>
            <a:chOff x="3315537" y="4564831"/>
            <a:chExt cx="2971800" cy="1667954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3315537" y="4564831"/>
              <a:ext cx="2971800" cy="1667954"/>
            </a:xfrm>
            <a:prstGeom prst="roundRect">
              <a:avLst>
                <a:gd name="adj" fmla="val 71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pic>
          <p:nvPicPr>
            <p:cNvPr id="1028" name="Picture 4" descr="Image result for graph shortest path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812" y="4746346"/>
              <a:ext cx="2381250" cy="1304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2" y="3581400"/>
            <a:ext cx="3839812" cy="258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8723399" cy="5570355"/>
          </a:xfrm>
        </p:spPr>
        <p:txBody>
          <a:bodyPr>
            <a:noAutofit/>
          </a:bodyPr>
          <a:lstStyle/>
          <a:p>
            <a:pPr marL="442913" indent="-442913">
              <a:buFontTx/>
              <a:buAutoNum type="arabicPeriod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Heaps</a:t>
            </a:r>
            <a:r>
              <a:rPr lang="en-US" sz="3200" dirty="0"/>
              <a:t> are used to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implement priority queues</a:t>
            </a:r>
          </a:p>
          <a:p>
            <a:pPr marL="442913" indent="-442913">
              <a:buFontTx/>
              <a:buAutoNum type="arabicPeriod"/>
            </a:pPr>
            <a:r>
              <a:rPr lang="en-US" sz="3200" dirty="0"/>
              <a:t>Binary Heaps have tree-like structure</a:t>
            </a:r>
          </a:p>
          <a:p>
            <a:pPr marL="442913" indent="-442913">
              <a:buFontTx/>
              <a:buAutoNum type="arabicPeriod"/>
            </a:pPr>
            <a:r>
              <a:rPr lang="en-US" sz="3200" dirty="0"/>
              <a:t>Stored in arrays</a:t>
            </a:r>
          </a:p>
          <a:p>
            <a:pPr marL="442913" indent="-442913">
              <a:buFontTx/>
              <a:buAutoNum type="arabicPeriod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Efficient</a:t>
            </a:r>
            <a:r>
              <a:rPr lang="en-US" sz="3200" dirty="0"/>
              <a:t> operations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marL="747659" lvl="1" indent="-442913">
              <a:buFontTx/>
              <a:buAutoNum type="arabicPeriod"/>
            </a:pPr>
            <a:r>
              <a:rPr lang="en-US" sz="3000" dirty="0"/>
              <a:t>Add </a:t>
            </a:r>
          </a:p>
          <a:p>
            <a:pPr marL="747659" lvl="1" indent="-442913">
              <a:buFontTx/>
              <a:buAutoNum type="arabicPeriod"/>
            </a:pPr>
            <a:r>
              <a:rPr lang="en-US" sz="3000" dirty="0"/>
              <a:t>Find min / max</a:t>
            </a:r>
          </a:p>
          <a:p>
            <a:pPr marL="747659" lvl="1" indent="-442913">
              <a:buFontTx/>
              <a:buAutoNum type="arabicPeriod"/>
            </a:pPr>
            <a:r>
              <a:rPr lang="en-US" sz="3000" dirty="0"/>
              <a:t>Remove min / max</a:t>
            </a:r>
          </a:p>
          <a:p>
            <a:pPr marL="442913" indent="-442913">
              <a:buFontTx/>
              <a:buAutoNum type="arabicPeriod"/>
            </a:pPr>
            <a:r>
              <a:rPr lang="en-US" sz="3200" dirty="0"/>
              <a:t>Priority Queues have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wide application</a:t>
            </a:r>
            <a:endParaRPr lang="en-US" sz="30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933" y="1371600"/>
            <a:ext cx="3033600" cy="225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Priority queue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abstract data type (ADT) supports: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Insert(element)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Pull()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max/min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element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Peek()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max/min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element</a:t>
            </a:r>
          </a:p>
          <a:p>
            <a:r>
              <a:rPr lang="en-US" dirty="0">
                <a:latin typeface="+mj-lt"/>
                <a:cs typeface="Consolas" panose="020B0609020204030204" pitchFamily="49" charset="0"/>
                <a:sym typeface="Wingdings" panose="05000000000000000000" pitchFamily="2" charset="2"/>
              </a:rPr>
              <a:t>Where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element</a:t>
            </a:r>
            <a:r>
              <a:rPr lang="en-US" dirty="0">
                <a:latin typeface="+mj-lt"/>
                <a:cs typeface="Consolas" panose="020B0609020204030204" pitchFamily="49" charset="0"/>
                <a:sym typeface="Wingdings" panose="05000000000000000000" pitchFamily="2" charset="2"/>
              </a:rPr>
              <a:t> has a priority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</a:t>
            </a:r>
          </a:p>
        </p:txBody>
      </p:sp>
    </p:spTree>
    <p:extLst>
      <p:ext uri="{BB962C8B-B14F-4D97-AF65-F5344CB8AC3E}">
        <p14:creationId xmlns:p14="http://schemas.microsoft.com/office/powerpoint/2010/main" val="315161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Heaps </a:t>
            </a:r>
            <a:r>
              <a:rPr lang="en-US"/>
              <a:t>and Priority Queues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https://softuni.bg/opencourses/data-structures</a:t>
            </a:r>
            <a:r>
              <a:rPr lang="en-US" dirty="0"/>
              <a:t>  </a:t>
            </a:r>
          </a:p>
        </p:txBody>
      </p:sp>
      <p:pic>
        <p:nvPicPr>
          <p:cNvPr id="15" name="Picture 1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731" y="1329588"/>
            <a:ext cx="1752137" cy="804012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095" y="1329587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7612" y="5334000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1570" y="4200752"/>
            <a:ext cx="4073042" cy="849556"/>
          </a:xfrm>
          <a:prstGeom prst="roundRect">
            <a:avLst>
              <a:gd name="adj" fmla="val 4304"/>
            </a:avLst>
          </a:prstGeom>
        </p:spPr>
      </p:pic>
      <p:pic>
        <p:nvPicPr>
          <p:cNvPr id="25" name="Picture 24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94212" y="5539790"/>
            <a:ext cx="7010400" cy="643766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92630" y="1329586"/>
            <a:ext cx="1808031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5" name="Picture 4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44424" y="1329587"/>
            <a:ext cx="3260188" cy="804012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44425" y="2591480"/>
            <a:ext cx="3260188" cy="115139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1859" y="3557356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 (SoftUni)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914400"/>
            <a:ext cx="1701050" cy="1570200"/>
          </a:xfrm>
          <a:prstGeom prst="roundRect">
            <a:avLst>
              <a:gd name="adj" fmla="val 785"/>
            </a:avLst>
          </a:prstGeom>
          <a:ln w="12700">
            <a:solidFill>
              <a:srgbClr val="00B0F0">
                <a:alpha val="50196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4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0212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In C# and Java usually the priority is passed as comparator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IComparable&lt;T&gt;</a:t>
            </a:r>
            <a:r>
              <a:rPr lang="en-US" dirty="0">
                <a:sym typeface="Wingdings" panose="05000000000000000000" pitchFamily="2" charset="2"/>
              </a:rPr>
              <a:t> in C#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Comparable&lt;T&gt;</a:t>
            </a:r>
            <a:r>
              <a:rPr lang="en-US" dirty="0">
                <a:sym typeface="Wingdings" panose="05000000000000000000" pitchFamily="2" charset="2"/>
              </a:rPr>
              <a:t> in Java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937" y="2743200"/>
            <a:ext cx="1081695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PriorityQueue&lt;T&gt; </a:t>
            </a:r>
            <a:r>
              <a:rPr lang="en-US" sz="2800" b="1" spc="-5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 T : IComparable&lt;T&gt;</a:t>
            </a:r>
            <a:r>
              <a:rPr lang="en-US" sz="2800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bg-BG" sz="2800" b="1" spc="-50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bg-BG" sz="2800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…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937" y="4939605"/>
            <a:ext cx="1081695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PriorityQueue&lt;</a:t>
            </a:r>
            <a:r>
              <a:rPr lang="en-US" sz="2800" b="1" spc="-5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extends Comparable&lt;T&gt;</a:t>
            </a:r>
            <a:r>
              <a:rPr lang="en-US" sz="2800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{</a:t>
            </a:r>
            <a:endParaRPr lang="bg-BG" sz="2800" b="1" spc="-50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322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Unsorted Resizing Array</a:t>
            </a:r>
            <a:endParaRPr lang="bg-BG" dirty="0">
              <a:sym typeface="Wingdings" panose="05000000000000000000" pitchFamily="2" charset="2"/>
            </a:endParaRPr>
          </a:p>
          <a:p>
            <a:pPr lvl="1"/>
            <a:r>
              <a:rPr lang="en-GB" dirty="0">
                <a:sym typeface="Wingdings" panose="05000000000000000000" pitchFamily="2" charset="2"/>
              </a:rPr>
              <a:t>ex.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Sorted Resizing Array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ex.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 – Complexity Goal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222575"/>
              </p:ext>
            </p:extLst>
          </p:nvPr>
        </p:nvGraphicFramePr>
        <p:xfrm>
          <a:off x="1751012" y="1857042"/>
          <a:ext cx="302568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3420">
                  <a:extLst>
                    <a:ext uri="{9D8B030D-6E8A-4147-A177-3AD203B41FA5}">
                      <a16:colId xmlns:a16="http://schemas.microsoft.com/office/drawing/2014/main" val="1839793027"/>
                    </a:ext>
                  </a:extLst>
                </a:gridCol>
                <a:gridCol w="603420">
                  <a:extLst>
                    <a:ext uri="{9D8B030D-6E8A-4147-A177-3AD203B41FA5}">
                      <a16:colId xmlns:a16="http://schemas.microsoft.com/office/drawing/2014/main" val="331071288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151771699"/>
                    </a:ext>
                  </a:extLst>
                </a:gridCol>
                <a:gridCol w="603420">
                  <a:extLst>
                    <a:ext uri="{9D8B030D-6E8A-4147-A177-3AD203B41FA5}">
                      <a16:colId xmlns:a16="http://schemas.microsoft.com/office/drawing/2014/main" val="1910374378"/>
                    </a:ext>
                  </a:extLst>
                </a:gridCol>
                <a:gridCol w="603420">
                  <a:extLst>
                    <a:ext uri="{9D8B030D-6E8A-4147-A177-3AD203B41FA5}">
                      <a16:colId xmlns:a16="http://schemas.microsoft.com/office/drawing/2014/main" val="11739850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8171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315744"/>
              </p:ext>
            </p:extLst>
          </p:nvPr>
        </p:nvGraphicFramePr>
        <p:xfrm>
          <a:off x="1025524" y="4191000"/>
          <a:ext cx="10134600" cy="20726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33650">
                  <a:extLst>
                    <a:ext uri="{9D8B030D-6E8A-4147-A177-3AD203B41FA5}">
                      <a16:colId xmlns:a16="http://schemas.microsoft.com/office/drawing/2014/main" val="2814081830"/>
                    </a:ext>
                  </a:extLst>
                </a:gridCol>
                <a:gridCol w="2533650">
                  <a:extLst>
                    <a:ext uri="{9D8B030D-6E8A-4147-A177-3AD203B41FA5}">
                      <a16:colId xmlns:a16="http://schemas.microsoft.com/office/drawing/2014/main" val="3068396071"/>
                    </a:ext>
                  </a:extLst>
                </a:gridCol>
                <a:gridCol w="2533650">
                  <a:extLst>
                    <a:ext uri="{9D8B030D-6E8A-4147-A177-3AD203B41FA5}">
                      <a16:colId xmlns:a16="http://schemas.microsoft.com/office/drawing/2014/main" val="1781336130"/>
                    </a:ext>
                  </a:extLst>
                </a:gridCol>
                <a:gridCol w="2533650">
                  <a:extLst>
                    <a:ext uri="{9D8B030D-6E8A-4147-A177-3AD203B41FA5}">
                      <a16:colId xmlns:a16="http://schemas.microsoft.com/office/drawing/2014/main" val="2232958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Insert</a:t>
                      </a:r>
                    </a:p>
                  </a:txBody>
                  <a:tcP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Pull</a:t>
                      </a:r>
                    </a:p>
                  </a:txBody>
                  <a:tcP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Peek</a:t>
                      </a:r>
                    </a:p>
                  </a:txBody>
                  <a:tcPr>
                    <a:solidFill>
                      <a:schemeClr val="accent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43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Unsorted Array</a:t>
                      </a:r>
                    </a:p>
                  </a:txBody>
                  <a:tcP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432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Sorted Array</a:t>
                      </a:r>
                    </a:p>
                  </a:txBody>
                  <a:tcP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266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Goal</a:t>
                      </a:r>
                    </a:p>
                  </a:txBody>
                  <a:tcP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91292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773799"/>
              </p:ext>
            </p:extLst>
          </p:nvPr>
        </p:nvGraphicFramePr>
        <p:xfrm>
          <a:off x="1758247" y="3276600"/>
          <a:ext cx="302568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3420">
                  <a:extLst>
                    <a:ext uri="{9D8B030D-6E8A-4147-A177-3AD203B41FA5}">
                      <a16:colId xmlns:a16="http://schemas.microsoft.com/office/drawing/2014/main" val="1839793027"/>
                    </a:ext>
                  </a:extLst>
                </a:gridCol>
                <a:gridCol w="603420">
                  <a:extLst>
                    <a:ext uri="{9D8B030D-6E8A-4147-A177-3AD203B41FA5}">
                      <a16:colId xmlns:a16="http://schemas.microsoft.com/office/drawing/2014/main" val="331071288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151771699"/>
                    </a:ext>
                  </a:extLst>
                </a:gridCol>
                <a:gridCol w="603420">
                  <a:extLst>
                    <a:ext uri="{9D8B030D-6E8A-4147-A177-3AD203B41FA5}">
                      <a16:colId xmlns:a16="http://schemas.microsoft.com/office/drawing/2014/main" val="1910374378"/>
                    </a:ext>
                  </a:extLst>
                </a:gridCol>
                <a:gridCol w="603420">
                  <a:extLst>
                    <a:ext uri="{9D8B030D-6E8A-4147-A177-3AD203B41FA5}">
                      <a16:colId xmlns:a16="http://schemas.microsoft.com/office/drawing/2014/main" val="117398505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8171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418012" y="4704100"/>
            <a:ext cx="822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O(1)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78818" y="4704100"/>
            <a:ext cx="1044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O(N)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86475" y="4704100"/>
            <a:ext cx="1127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O(N)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38913" y="5234539"/>
            <a:ext cx="822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O(1)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234076" y="5731751"/>
            <a:ext cx="1432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O(</a:t>
            </a:r>
            <a:r>
              <a:rPr lang="en-GB" sz="2800" dirty="0" err="1"/>
              <a:t>logN</a:t>
            </a:r>
            <a:r>
              <a:rPr lang="en-GB" sz="2800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88709" y="5731751"/>
            <a:ext cx="1639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O(</a:t>
            </a:r>
            <a:r>
              <a:rPr lang="en-GB" sz="2800" dirty="0" err="1"/>
              <a:t>logN</a:t>
            </a:r>
            <a:r>
              <a:rPr lang="en-GB" sz="2800" dirty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88756" y="5731751"/>
            <a:ext cx="1472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O(</a:t>
            </a:r>
            <a:r>
              <a:rPr lang="en-GB" sz="2800" dirty="0" err="1"/>
              <a:t>logN</a:t>
            </a:r>
            <a:r>
              <a:rPr lang="en-GB" sz="2800" dirty="0"/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4212" y="5208528"/>
            <a:ext cx="1181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O(N)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03255" y="5208528"/>
            <a:ext cx="822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O(1)</a:t>
            </a:r>
          </a:p>
        </p:txBody>
      </p:sp>
    </p:spTree>
    <p:extLst>
      <p:ext uri="{BB962C8B-B14F-4D97-AF65-F5344CB8AC3E}">
        <p14:creationId xmlns:p14="http://schemas.microsoft.com/office/powerpoint/2010/main" val="231557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25704"/>
            <a:ext cx="10363200" cy="820600"/>
          </a:xfrm>
        </p:spPr>
        <p:txBody>
          <a:bodyPr/>
          <a:lstStyle/>
          <a:p>
            <a:r>
              <a:rPr lang="en-GB" dirty="0"/>
              <a:t>Heaps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Heap, Binary Heap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394" y="1066800"/>
            <a:ext cx="4676037" cy="3542083"/>
          </a:xfrm>
          <a:prstGeom prst="roundRect">
            <a:avLst>
              <a:gd name="adj" fmla="val 1640"/>
            </a:avLst>
          </a:prstGeom>
        </p:spPr>
      </p:pic>
    </p:spTree>
    <p:extLst>
      <p:ext uri="{BB962C8B-B14F-4D97-AF65-F5344CB8AC3E}">
        <p14:creationId xmlns:p14="http://schemas.microsoft.com/office/powerpoint/2010/main" val="3788872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Heap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Tree-based data structure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Stored in an array</a:t>
            </a:r>
          </a:p>
          <a:p>
            <a:pPr>
              <a:lnSpc>
                <a:spcPct val="110000"/>
              </a:lnSpc>
            </a:pPr>
            <a:r>
              <a:rPr lang="en-GB" dirty="0"/>
              <a:t>Heaps hold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heap property</a:t>
            </a:r>
            <a:r>
              <a:rPr lang="en-US" dirty="0"/>
              <a:t> for each node</a:t>
            </a:r>
            <a:r>
              <a:rPr lang="en-GB" dirty="0"/>
              <a:t>: </a:t>
            </a:r>
          </a:p>
          <a:p>
            <a:pPr lvl="1">
              <a:lnSpc>
                <a:spcPct val="110000"/>
              </a:lnSpc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Min Heap</a:t>
            </a:r>
            <a:endParaRPr lang="en-GB" dirty="0"/>
          </a:p>
          <a:p>
            <a:pPr lvl="2">
              <a:lnSpc>
                <a:spcPct val="110000"/>
              </a:lnSpc>
            </a:pPr>
            <a:r>
              <a:rPr lang="en-GB" dirty="0"/>
              <a:t>parent ≤ children</a:t>
            </a:r>
          </a:p>
          <a:p>
            <a:pPr lvl="1">
              <a:lnSpc>
                <a:spcPct val="110000"/>
              </a:lnSpc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Max Heap</a:t>
            </a:r>
          </a:p>
          <a:p>
            <a:pPr lvl="2">
              <a:lnSpc>
                <a:spcPct val="110000"/>
              </a:lnSpc>
            </a:pPr>
            <a:r>
              <a:rPr lang="en-GB" dirty="0"/>
              <a:t>parent ≥ children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Heap?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12" y="4114800"/>
            <a:ext cx="3740426" cy="2325130"/>
          </a:xfrm>
          <a:prstGeom prst="roundRect">
            <a:avLst>
              <a:gd name="adj" fmla="val 2174"/>
            </a:avLst>
          </a:prstGeom>
        </p:spPr>
      </p:pic>
    </p:spTree>
    <p:extLst>
      <p:ext uri="{BB962C8B-B14F-4D97-AF65-F5344CB8AC3E}">
        <p14:creationId xmlns:p14="http://schemas.microsoft.com/office/powerpoint/2010/main" val="108179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3413</Words>
  <Application>Microsoft Office PowerPoint</Application>
  <PresentationFormat>Custom</PresentationFormat>
  <Paragraphs>1910</Paragraphs>
  <Slides>52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굴림</vt:lpstr>
      <vt:lpstr>Arial</vt:lpstr>
      <vt:lpstr>Calibri</vt:lpstr>
      <vt:lpstr>Consolas</vt:lpstr>
      <vt:lpstr>Wingdings</vt:lpstr>
      <vt:lpstr>Wingdings 2</vt:lpstr>
      <vt:lpstr>SoftUni 16x9</vt:lpstr>
      <vt:lpstr>Heaps and Priority Queues</vt:lpstr>
      <vt:lpstr>Table of Contents</vt:lpstr>
      <vt:lpstr>Priority Queue</vt:lpstr>
      <vt:lpstr>Priority Queue</vt:lpstr>
      <vt:lpstr>Priority Queue</vt:lpstr>
      <vt:lpstr>Priority</vt:lpstr>
      <vt:lpstr>Priority Queue – Complexity Goal</vt:lpstr>
      <vt:lpstr>Heaps</vt:lpstr>
      <vt:lpstr>What is Heap?</vt:lpstr>
      <vt:lpstr>Binary Heap</vt:lpstr>
      <vt:lpstr>Binary Heap – Array Implementation</vt:lpstr>
      <vt:lpstr>Heap Insertion</vt:lpstr>
      <vt:lpstr>Problem: Heap Insert and Peek</vt:lpstr>
      <vt:lpstr>Solution: Heap Insert and Peek (2)</vt:lpstr>
      <vt:lpstr>Solution: Heap Insertion and Peek (3)</vt:lpstr>
      <vt:lpstr>Heap Deletion</vt:lpstr>
      <vt:lpstr>Problem: Heap Deletion</vt:lpstr>
      <vt:lpstr>Solution: Heap Deletion</vt:lpstr>
      <vt:lpstr>Solution: Heap Deletion (2)</vt:lpstr>
      <vt:lpstr>Binary Heap</vt:lpstr>
      <vt:lpstr>Heap Sort</vt:lpstr>
      <vt:lpstr>Heap Construction from Array</vt:lpstr>
      <vt:lpstr>Heap Sort</vt:lpstr>
      <vt:lpstr>Problem: Heap Sort</vt:lpstr>
      <vt:lpstr>Solution: Heap Sort</vt:lpstr>
      <vt:lpstr>Other Heap Data Structures</vt:lpstr>
      <vt:lpstr>Heap Sort</vt:lpstr>
      <vt:lpstr>A* (A Star)</vt:lpstr>
      <vt:lpstr>A* Shortest Path: Step #1</vt:lpstr>
      <vt:lpstr>A* Shortest Path: Step #2</vt:lpstr>
      <vt:lpstr>A* Shortest Path: Step #3</vt:lpstr>
      <vt:lpstr>A* Shortest Path: Step #4</vt:lpstr>
      <vt:lpstr>A* Shortest Path: Step #5</vt:lpstr>
      <vt:lpstr>A* Shortest Path: Step #6</vt:lpstr>
      <vt:lpstr>A* Shortest Path: Step #7</vt:lpstr>
      <vt:lpstr>A* Shortest Path: Step #8</vt:lpstr>
      <vt:lpstr>A* Shortest Path: Step #9</vt:lpstr>
      <vt:lpstr>A* Shortest Path: Step #10</vt:lpstr>
      <vt:lpstr>A* Shortest Path: Step #11</vt:lpstr>
      <vt:lpstr>A* Shortest Path: Step #12</vt:lpstr>
      <vt:lpstr>A* Shortest Path: Step #13</vt:lpstr>
      <vt:lpstr>A* Shortest Path: Step #13</vt:lpstr>
      <vt:lpstr>A* Shortest Path: Step #14</vt:lpstr>
      <vt:lpstr>A* Shortest Path: Step #15</vt:lpstr>
      <vt:lpstr>A* Shortest Path: Step #16</vt:lpstr>
      <vt:lpstr>A* Shortest Path: Step #17</vt:lpstr>
      <vt:lpstr>A* Shortest Path: Reconstruction</vt:lpstr>
      <vt:lpstr>Priority Queue Applications</vt:lpstr>
      <vt:lpstr>Summary</vt:lpstr>
      <vt:lpstr>Heaps and Priority Queues</vt:lpstr>
      <vt:lpstr>License</vt:lpstr>
      <vt:lpstr>Trainings @ Software University (SoftUni)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Tree Structures</dc:title>
  <dc:subject>Software Development Course</dc:subject>
  <dc:creator/>
  <cp:keywords>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2017-06-05T14:42:00Z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